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8" roundtripDataSignature="AMtx7mhPO31lb2xuSRT5BFErWxO4+t0v/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58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" name="Google Shape;48;p6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" name="Google Shape;49;p61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2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4" name="Google Shape;224;p2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5" name="Google Shape;235;p2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6" name="Google Shape;236;p29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8" name="Google Shape;248;p30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8" name="Google Shape;258;p3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31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Index1 + index2 = index3 (of merged array)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3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0" name="Google Shape;270;p3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5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35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3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3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7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3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p37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9" name="Google Shape;449;p42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p42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3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4" name="Google Shape;484;p4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p4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4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7" name="Google Shape;497;p4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8" name="Google Shape;498;p4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5" name="Google Shape;515;p4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Google Shape;516;p4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6" name="Google Shape;536;p4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7" name="Google Shape;537;p4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8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48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4" name="Google Shape;554;p4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32201378f32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g32201378f32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6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6" name="Google Shape;636;p6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3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6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47" name="Google Shape;647;p6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4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6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5" name="Google Shape;655;p6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0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4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p40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6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2" name="Google Shape;662;p65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3" name="Google Shape;663;p65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6" name="Google Shape;696;p6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7" name="Google Shape;697;p6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8" name="Google Shape;708;p6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9" name="Google Shape;709;p6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8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0" name="Google Shape;720;p6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1" name="Google Shape;721;p6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9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6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3" name="Google Shape;733;p6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0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4" name="Google Shape;744;p7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45" name="Google Shape;745;p7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1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5" name="Google Shape;755;p7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56" name="Google Shape;756;p7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72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7" name="Google Shape;767;p7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8" name="Google Shape;768;p7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3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9" name="Google Shape;779;p7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0" name="Google Shape;780;p7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74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7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3" name="Google Shape;793;p7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4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" name="Google Shape;94;p41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3" name="Google Shape;803;p75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4" name="Google Shape;804;p75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37" name="Google Shape;837;p7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8" name="Google Shape;838;p7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7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49" name="Google Shape;849;p77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0" name="Google Shape;850;p77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8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83" name="Google Shape;883;p7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4" name="Google Shape;884;p7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9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4" name="Google Shape;894;p7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5" name="Google Shape;895;p7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80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7" name="Google Shape;907;p8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8" name="Google Shape;908;p8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1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8" name="Google Shape;918;p8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Google Shape;919;p81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2" name="Google Shape;952;p8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3" name="Google Shape;953;p8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83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3" name="Google Shape;963;p8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64" name="Google Shape;964;p8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84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4" name="Google Shape;974;p8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75" name="Google Shape;975;p8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If they ask about red/yellow say we wanted to simplify but it can be done easily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4" name="Google Shape;104;p7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6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85" name="Google Shape;985;p8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6" name="Google Shape;986;p8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6" name="Google Shape;996;p8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7" name="Google Shape;997;p8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5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7" name="Google Shape;1007;p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8" name="Google Shape;1008;p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8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8" name="Google Shape;1018;p8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19" name="Google Shape;1019;p8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3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3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3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3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2" name="Google Shape;152;p3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2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2" name="Google Shape;212;p25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0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54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5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54"/>
          <p:cNvSpPr txBox="1"/>
          <p:nvPr>
            <p:ph idx="1" type="body"/>
          </p:nvPr>
        </p:nvSpPr>
        <p:spPr>
          <a:xfrm>
            <a:off x="2286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406400" lvl="0" marL="4572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406400" lvl="1" marL="9144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●"/>
              <a:defRPr sz="2800"/>
            </a:lvl2pPr>
            <a:lvl3pPr indent="-406400" lvl="2" marL="13716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❑"/>
              <a:defRPr sz="2800"/>
            </a:lvl3pPr>
            <a:lvl4pPr indent="-406400" lvl="3" marL="18288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■"/>
              <a:defRPr sz="2800"/>
            </a:lvl4pPr>
            <a:lvl5pPr indent="-406400" lvl="4" marL="2286000" rtl="1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Char char="■"/>
              <a:defRPr sz="28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54"/>
          <p:cNvSpPr txBox="1"/>
          <p:nvPr>
            <p:ph idx="2" type="body"/>
          </p:nvPr>
        </p:nvSpPr>
        <p:spPr>
          <a:xfrm>
            <a:off x="46101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5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55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21" name="Google Shape;21;p55"/>
          <p:cNvSpPr txBox="1"/>
          <p:nvPr>
            <p:ph idx="1" type="body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indent="-228600" lvl="0" marL="4572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1pPr>
            <a:lvl2pPr indent="-228600" lvl="1" marL="9144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2pPr>
            <a:lvl3pPr indent="-228600" lvl="2" marL="13716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3pPr>
            <a:lvl4pPr indent="-228600" lvl="3" marL="18288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4pPr>
            <a:lvl5pPr indent="-228600" lvl="4" marL="2286000" rtl="1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omic Sans MS"/>
              <a:buNone/>
              <a:defRPr b="1" sz="24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2" name="Google Shape;22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3" name="Google Shape;23;p55"/>
          <p:cNvSpPr txBox="1"/>
          <p:nvPr>
            <p:ph idx="3" type="body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4" name="Google Shape;24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6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5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7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57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31" name="Google Shape;31;p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431800" lvl="0" marL="4572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■"/>
              <a:defRPr sz="3200"/>
            </a:lvl1pPr>
            <a:lvl2pPr indent="-431800" lvl="1" marL="9144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●"/>
              <a:defRPr sz="3200"/>
            </a:lvl2pPr>
            <a:lvl3pPr indent="-431800" lvl="2" marL="13716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❑"/>
              <a:defRPr sz="3200"/>
            </a:lvl3pPr>
            <a:lvl4pPr indent="-431800" lvl="3" marL="18288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■"/>
              <a:defRPr sz="3200"/>
            </a:lvl4pPr>
            <a:lvl5pPr indent="-431800" lvl="4" marL="2286000" rtl="1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SzPts val="3200"/>
              <a:buChar char="■"/>
              <a:defRPr sz="32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2" name="Google Shape;32;p57"/>
          <p:cNvSpPr txBox="1"/>
          <p:nvPr>
            <p:ph idx="2" type="body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8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" name="Google Shape;35;p58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46025" spcFirstLastPara="1" rIns="46025" wrap="square" tIns="46025">
            <a:norm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000"/>
              <a:buFont typeface="Arial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36" name="Google Shape;36;p58"/>
          <p:cNvSpPr/>
          <p:nvPr>
            <p:ph idx="2" type="pic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58"/>
          <p:cNvSpPr txBox="1"/>
          <p:nvPr>
            <p:ph idx="1" type="body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228600" lvl="0" marL="4572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1pPr>
            <a:lvl2pPr indent="-228600" lvl="1" marL="9144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2pPr>
            <a:lvl3pPr indent="-228600" lvl="2" marL="13716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3pPr>
            <a:lvl4pPr indent="-228600" lvl="3" marL="18288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4pPr>
            <a:lvl5pPr indent="-228600" lvl="4" marL="2286000" rtl="1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ic Sans MS"/>
              <a:buNone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9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5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41" name="Google Shape;41;p59"/>
          <p:cNvSpPr txBox="1"/>
          <p:nvPr>
            <p:ph idx="1" type="body"/>
          </p:nvPr>
        </p:nvSpPr>
        <p:spPr>
          <a:xfrm rot="5400000">
            <a:off x="1752600" y="-685800"/>
            <a:ext cx="5562600" cy="8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0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" name="Google Shape;44;p60"/>
          <p:cNvSpPr txBox="1"/>
          <p:nvPr>
            <p:ph type="title"/>
          </p:nvPr>
        </p:nvSpPr>
        <p:spPr>
          <a:xfrm rot="5400000">
            <a:off x="4657725" y="2143125"/>
            <a:ext cx="63246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>
            <a:lvl1pPr lv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  <a:defRPr/>
            </a:lvl9pPr>
          </a:lstStyle>
          <a:p/>
        </p:txBody>
      </p:sp>
      <p:sp>
        <p:nvSpPr>
          <p:cNvPr id="45" name="Google Shape;45;p60"/>
          <p:cNvSpPr txBox="1"/>
          <p:nvPr>
            <p:ph idx="1" type="body"/>
          </p:nvPr>
        </p:nvSpPr>
        <p:spPr>
          <a:xfrm rot="5400000">
            <a:off x="200025" y="28575"/>
            <a:ext cx="6324600" cy="6419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>
            <a:lvl1pPr indent="-342900" lvl="0" marL="4572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1pPr>
            <a:lvl2pPr indent="-342900" lvl="1" marL="9144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  <a:defRPr/>
            </a:lvl2pPr>
            <a:lvl3pPr indent="-342900" lvl="2" marL="13716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❑"/>
              <a:defRPr/>
            </a:lvl3pPr>
            <a:lvl4pPr indent="-342900" lvl="3" marL="18288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49"/>
          <p:cNvCxnSpPr/>
          <p:nvPr/>
        </p:nvCxnSpPr>
        <p:spPr>
          <a:xfrm>
            <a:off x="152400" y="609600"/>
            <a:ext cx="8763001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" name="Google Shape;7;p49"/>
          <p:cNvCxnSpPr/>
          <p:nvPr/>
        </p:nvCxnSpPr>
        <p:spPr>
          <a:xfrm>
            <a:off x="0" y="6629400"/>
            <a:ext cx="9144001" cy="0"/>
          </a:xfrm>
          <a:prstGeom prst="straightConnector1">
            <a:avLst/>
          </a:pr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" name="Google Shape;8;p49"/>
          <p:cNvSpPr txBox="1"/>
          <p:nvPr>
            <p:ph idx="12" type="sldNum"/>
          </p:nvPr>
        </p:nvSpPr>
        <p:spPr>
          <a:xfrm>
            <a:off x="76200" y="6590577"/>
            <a:ext cx="301868" cy="2887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" name="Google Shape;9;p49"/>
          <p:cNvSpPr txBox="1"/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Autofit/>
          </a:bodyPr>
          <a:lstStyle>
            <a:lvl1pPr lv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9"/>
          <p:cNvSpPr txBox="1"/>
          <p:nvPr>
            <p:ph idx="1" type="body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Autofit/>
          </a:bodyPr>
          <a:lstStyle>
            <a:lvl1pPr indent="-342900" lvl="0" marL="4572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42900" lvl="1" marL="9144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●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42900" lvl="2" marL="13716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❑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Helvetica Neue"/>
              <a:buChar char="■"/>
              <a:defRPr b="0" i="0" sz="1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jpg"/><Relationship Id="rId4" Type="http://schemas.openxmlformats.org/officeDocument/2006/relationships/image" Target="../media/image6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.jpg"/><Relationship Id="rId4" Type="http://schemas.openxmlformats.org/officeDocument/2006/relationships/image" Target="../media/image1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.jpg"/><Relationship Id="rId4" Type="http://schemas.openxmlformats.org/officeDocument/2006/relationships/image" Target="../media/image15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jpg"/><Relationship Id="rId4" Type="http://schemas.openxmlformats.org/officeDocument/2006/relationships/image" Target="../media/image1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1" name="Google Shape;5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6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53" name="Google Shape;53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4" name="Google Shape;54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55" name="Google Shape;55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6" name="Google Shape;56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7" name="Google Shape;57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58" name="Google Shape;58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59" name="Google Shape;59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0" name="Google Shape;60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1" name="Google Shape;61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2" name="Google Shape;62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63" name="Google Shape;63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64" name="Google Shape;64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5" name="Google Shape;65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6" name="Google Shape;66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67" name="Google Shape;67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68" name="Google Shape;68;p6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61"/>
          <p:cNvSpPr txBox="1"/>
          <p:nvPr/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0" name="Google Shape;70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500" y="3322838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2 - Solution</a:t>
            </a:r>
            <a:endParaRPr/>
          </a:p>
        </p:txBody>
      </p:sp>
      <p:sp>
        <p:nvSpPr>
          <p:cNvPr id="227" name="Google Shape;227;p26"/>
          <p:cNvSpPr txBox="1"/>
          <p:nvPr>
            <p:ph idx="4294967295" type="body"/>
          </p:nvPr>
        </p:nvSpPr>
        <p:spPr>
          <a:xfrm>
            <a:off x="228600" y="8382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28" name="Google Shape;228;p26"/>
          <p:cNvSpPr/>
          <p:nvPr/>
        </p:nvSpPr>
        <p:spPr>
          <a:xfrm>
            <a:off x="609600" y="1923871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229" name="Google Shape;229;p2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230" name="Google Shape;230;p2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6"/>
          <p:cNvSpPr/>
          <p:nvPr/>
        </p:nvSpPr>
        <p:spPr>
          <a:xfrm>
            <a:off x="152400" y="6677610"/>
            <a:ext cx="47244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273775" y="881825"/>
            <a:ext cx="8610600" cy="5147533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maxValue(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arr) 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maxIndex = maxValueHelper(arr, 0, 0);</a:t>
            </a:r>
            <a:endParaRPr b="0" i="0" sz="14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arr[maxIndex];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maxValueHelper(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arr,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curMaxIndex,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curIndex)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(curIndex == arr.length) 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curMaxIndex;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(arr[curMaxIndex] &lt; arr[curIndex]){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maxValueHelper(arr, curIndex, curIndex + 1);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1" i="0" lang="en-US" sz="14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maxValueHelper(arr, curMaxIndex, curIndex + 1);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 – Merge arrays</a:t>
            </a:r>
            <a:endParaRPr/>
          </a:p>
        </p:txBody>
      </p:sp>
      <p:sp>
        <p:nvSpPr>
          <p:cNvPr id="239" name="Google Shape;239;p2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40" name="Google Shape;240;p29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41" name="Google Shape;241;p29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42" name="Google Shape;242;p29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9"/>
          <p:cNvSpPr txBox="1"/>
          <p:nvPr/>
        </p:nvSpPr>
        <p:spPr>
          <a:xfrm>
            <a:off x="228600" y="609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mergeArrays (or merge) is a function which takes two given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sorted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int arrays and returns one array which contains all elements from the two arrays, sorted.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mergeArrays({1, 3, 5}, {2, 4, 6});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// {1, 2, 3, 4, 5, 6}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mergeArrays({1}, {1, 2, 3});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		// {1, 1, 2, 3}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a recursive version of this function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44" name="Google Shape;244;p29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 – Solution 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51" name="Google Shape;251;p3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52" name="Google Shape;252;p3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53" name="Google Shape;253;p3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0"/>
          <p:cNvSpPr/>
          <p:nvPr/>
        </p:nvSpPr>
        <p:spPr>
          <a:xfrm>
            <a:off x="455700" y="663799"/>
            <a:ext cx="7879408" cy="4171969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mergeArrays(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arr1,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arr2) 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create a new array to store the merged elements</a:t>
            </a:r>
            <a:endParaRPr b="0" i="0" sz="18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merged =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[arr1.length + arr2.length];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merge the arrays</a:t>
            </a:r>
            <a:endParaRPr b="0" i="0" sz="18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mergeArrays(arr1, arr2, 0, 0, merged);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return the merged array</a:t>
            </a:r>
            <a:endParaRPr b="0" i="0" sz="18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merged;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}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3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Question 2 – Solution (continue)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62" name="Google Shape;262;p3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63" name="Google Shape;263;p3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64" name="Google Shape;264;p3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31"/>
          <p:cNvSpPr/>
          <p:nvPr/>
        </p:nvSpPr>
        <p:spPr>
          <a:xfrm>
            <a:off x="228600" y="568569"/>
            <a:ext cx="8572500" cy="600758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mergeArrays(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arr2,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index2,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merged)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one of the arrays is empty, copy the rest of the other array into merged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(index1 &gt;= arr1.length)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copyArray(arr2, merged, index2, index1 + index2);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merged;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(index2 &gt;= arr2.length)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copyArray(arr1, merged, index1, index1 + index2);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merged;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add the smaller element to the merged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(arr1[index1] &lt; arr2[index2])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merged[index1 + index2] = arr1[index1];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index1++;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merged[index1 + index2] = arr2[index2];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index2++;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merge the rest of the arrays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mergeArrays(arr1, arr2, index1, index2, merged);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31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Question 2 – Solution (continue)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73" name="Google Shape;273;p3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274" name="Google Shape;274;p3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275" name="Google Shape;275;p3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32"/>
          <p:cNvSpPr/>
          <p:nvPr/>
        </p:nvSpPr>
        <p:spPr>
          <a:xfrm>
            <a:off x="455700" y="663799"/>
            <a:ext cx="8046462" cy="4004915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void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copyArray(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arr2,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index1,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index2)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finished copying, return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(index1 == arr1.length || index2 == arr2.length)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copy the value at the current index</a:t>
            </a:r>
            <a:endParaRPr b="0" i="0" sz="11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arr2[index2] = arr1[index1];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copy the rest of the array</a:t>
            </a:r>
            <a:endParaRPr b="0" i="0" sz="11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copyArray(arr1, arr2, index1 + 1, index2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3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"/>
          <p:cNvSpPr/>
          <p:nvPr/>
        </p:nvSpPr>
        <p:spPr>
          <a:xfrm flipH="1" rot="10800000">
            <a:off x="165159" y="693349"/>
            <a:ext cx="8813684" cy="591699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3" name="Google Shape;283;p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</a:pPr>
            <a:r>
              <a:rPr lang="en-US"/>
              <a:t>Question 2 – Visual Example</a:t>
            </a:r>
            <a:endParaRPr/>
          </a:p>
        </p:txBody>
      </p:sp>
      <p:sp>
        <p:nvSpPr>
          <p:cNvPr id="284" name="Google Shape;284;p3"/>
          <p:cNvSpPr txBox="1"/>
          <p:nvPr/>
        </p:nvSpPr>
        <p:spPr>
          <a:xfrm>
            <a:off x="28359" y="633152"/>
            <a:ext cx="205889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Calls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"/>
          <p:cNvSpPr/>
          <p:nvPr/>
        </p:nvSpPr>
        <p:spPr>
          <a:xfrm>
            <a:off x="2351558" y="866618"/>
            <a:ext cx="1949576" cy="533401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6" name="Google Shape;286;p3"/>
          <p:cNvSpPr txBox="1"/>
          <p:nvPr/>
        </p:nvSpPr>
        <p:spPr>
          <a:xfrm>
            <a:off x="2411557" y="866619"/>
            <a:ext cx="194957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mergeArrays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{1, 7, 9}, {2, 8}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"/>
          <p:cNvSpPr txBox="1"/>
          <p:nvPr/>
        </p:nvSpPr>
        <p:spPr>
          <a:xfrm>
            <a:off x="165158" y="1743314"/>
            <a:ext cx="1937503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 calls helper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8" name="Google Shape;288;p3"/>
          <p:cNvGrpSpPr/>
          <p:nvPr/>
        </p:nvGrpSpPr>
        <p:grpSpPr>
          <a:xfrm>
            <a:off x="2249854" y="1405706"/>
            <a:ext cx="2058892" cy="797909"/>
            <a:chOff x="2249854" y="1405706"/>
            <a:chExt cx="2058892" cy="797909"/>
          </a:xfrm>
        </p:grpSpPr>
        <p:sp>
          <p:nvSpPr>
            <p:cNvPr id="289" name="Google Shape;289;p3"/>
            <p:cNvSpPr/>
            <p:nvPr/>
          </p:nvSpPr>
          <p:spPr>
            <a:xfrm>
              <a:off x="2309854" y="1590750"/>
              <a:ext cx="1998892" cy="612865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90" name="Google Shape;290;p3"/>
            <p:cNvSpPr txBox="1"/>
            <p:nvPr/>
          </p:nvSpPr>
          <p:spPr>
            <a:xfrm>
              <a:off x="2249854" y="1579912"/>
              <a:ext cx="2058891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mergeArrays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7, 9}, {2, 8}, 0, 0,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{0, 0, 0, 0, 0}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91" name="Google Shape;291;p3"/>
            <p:cNvCxnSpPr/>
            <p:nvPr/>
          </p:nvCxnSpPr>
          <p:spPr>
            <a:xfrm>
              <a:off x="3275399" y="1405706"/>
              <a:ext cx="7800" cy="173951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292" name="Google Shape;292;p3"/>
          <p:cNvSpPr txBox="1"/>
          <p:nvPr/>
        </p:nvSpPr>
        <p:spPr>
          <a:xfrm>
            <a:off x="458881" y="928194"/>
            <a:ext cx="1185600" cy="7386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{1, 7, 9}, {2, 8}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3" name="Google Shape;293;p3"/>
          <p:cNvGrpSpPr/>
          <p:nvPr/>
        </p:nvGrpSpPr>
        <p:grpSpPr>
          <a:xfrm>
            <a:off x="2190500" y="2220799"/>
            <a:ext cx="2982943" cy="829443"/>
            <a:chOff x="1746255" y="3229388"/>
            <a:chExt cx="2982943" cy="829443"/>
          </a:xfrm>
        </p:grpSpPr>
        <p:grpSp>
          <p:nvGrpSpPr>
            <p:cNvPr id="294" name="Google Shape;294;p3"/>
            <p:cNvGrpSpPr/>
            <p:nvPr/>
          </p:nvGrpSpPr>
          <p:grpSpPr>
            <a:xfrm>
              <a:off x="2238280" y="3229388"/>
              <a:ext cx="1998892" cy="829443"/>
              <a:chOff x="2238280" y="3229388"/>
              <a:chExt cx="1998892" cy="829443"/>
            </a:xfrm>
          </p:grpSpPr>
          <p:sp>
            <p:nvSpPr>
              <p:cNvPr id="295" name="Google Shape;295;p3"/>
              <p:cNvSpPr/>
              <p:nvPr/>
            </p:nvSpPr>
            <p:spPr>
              <a:xfrm>
                <a:off x="2238280" y="3445966"/>
                <a:ext cx="1998892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296" name="Google Shape;296;p3"/>
              <p:cNvCxnSpPr/>
              <p:nvPr/>
            </p:nvCxnSpPr>
            <p:spPr>
              <a:xfrm>
                <a:off x="2925881" y="3229388"/>
                <a:ext cx="148901" cy="1698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297" name="Google Shape;297;p3"/>
            <p:cNvSpPr txBox="1"/>
            <p:nvPr/>
          </p:nvSpPr>
          <p:spPr>
            <a:xfrm>
              <a:off x="1746255" y="3446476"/>
              <a:ext cx="2982943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mergeArrays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7, 9}, {2, 8},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0, 0, 0, 0}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8" name="Google Shape;298;p3"/>
          <p:cNvGrpSpPr/>
          <p:nvPr/>
        </p:nvGrpSpPr>
        <p:grpSpPr>
          <a:xfrm>
            <a:off x="2456384" y="3079727"/>
            <a:ext cx="2982943" cy="845464"/>
            <a:chOff x="2112840" y="4278694"/>
            <a:chExt cx="2982943" cy="845464"/>
          </a:xfrm>
        </p:grpSpPr>
        <p:sp>
          <p:nvSpPr>
            <p:cNvPr id="299" name="Google Shape;299;p3"/>
            <p:cNvSpPr/>
            <p:nvPr/>
          </p:nvSpPr>
          <p:spPr>
            <a:xfrm>
              <a:off x="2573108" y="4511293"/>
              <a:ext cx="1998892" cy="612865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cxnSp>
          <p:nvCxnSpPr>
            <p:cNvPr id="300" name="Google Shape;300;p3"/>
            <p:cNvCxnSpPr/>
            <p:nvPr/>
          </p:nvCxnSpPr>
          <p:spPr>
            <a:xfrm>
              <a:off x="3292466" y="4278694"/>
              <a:ext cx="148901" cy="169885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01" name="Google Shape;301;p3"/>
            <p:cNvSpPr txBox="1"/>
            <p:nvPr/>
          </p:nvSpPr>
          <p:spPr>
            <a:xfrm>
              <a:off x="2112840" y="4495782"/>
              <a:ext cx="2982943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mergeArrays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7, 9}, {2, 8}, 1,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{1,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0, 0, 0}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2" name="Google Shape;302;p3"/>
          <p:cNvGrpSpPr/>
          <p:nvPr/>
        </p:nvGrpSpPr>
        <p:grpSpPr>
          <a:xfrm>
            <a:off x="2742170" y="3935701"/>
            <a:ext cx="2982943" cy="840463"/>
            <a:chOff x="2608140" y="5321320"/>
            <a:chExt cx="2982943" cy="840463"/>
          </a:xfrm>
        </p:grpSpPr>
        <p:grpSp>
          <p:nvGrpSpPr>
            <p:cNvPr id="303" name="Google Shape;303;p3"/>
            <p:cNvGrpSpPr/>
            <p:nvPr/>
          </p:nvGrpSpPr>
          <p:grpSpPr>
            <a:xfrm>
              <a:off x="3104036" y="5321320"/>
              <a:ext cx="1998892" cy="840463"/>
              <a:chOff x="3104036" y="5321320"/>
              <a:chExt cx="1998892" cy="840463"/>
            </a:xfrm>
          </p:grpSpPr>
          <p:sp>
            <p:nvSpPr>
              <p:cNvPr id="304" name="Google Shape;304;p3"/>
              <p:cNvSpPr/>
              <p:nvPr/>
            </p:nvSpPr>
            <p:spPr>
              <a:xfrm>
                <a:off x="3104036" y="5548918"/>
                <a:ext cx="1998892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05" name="Google Shape;305;p3"/>
              <p:cNvCxnSpPr/>
              <p:nvPr/>
            </p:nvCxnSpPr>
            <p:spPr>
              <a:xfrm>
                <a:off x="3787766" y="5321320"/>
                <a:ext cx="148901" cy="1698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306" name="Google Shape;306;p3"/>
            <p:cNvSpPr txBox="1"/>
            <p:nvPr/>
          </p:nvSpPr>
          <p:spPr>
            <a:xfrm>
              <a:off x="2608140" y="5538408"/>
              <a:ext cx="2982943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mergeArrays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7, 9}, {2, 8},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1,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{1, 2,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0, 0}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" name="Google Shape;307;p3"/>
          <p:cNvGrpSpPr/>
          <p:nvPr/>
        </p:nvGrpSpPr>
        <p:grpSpPr>
          <a:xfrm>
            <a:off x="3108024" y="4829477"/>
            <a:ext cx="2982943" cy="840463"/>
            <a:chOff x="2608140" y="5321320"/>
            <a:chExt cx="2982943" cy="840463"/>
          </a:xfrm>
        </p:grpSpPr>
        <p:grpSp>
          <p:nvGrpSpPr>
            <p:cNvPr id="308" name="Google Shape;308;p3"/>
            <p:cNvGrpSpPr/>
            <p:nvPr/>
          </p:nvGrpSpPr>
          <p:grpSpPr>
            <a:xfrm>
              <a:off x="3104036" y="5321320"/>
              <a:ext cx="1998892" cy="840463"/>
              <a:chOff x="3104036" y="5321320"/>
              <a:chExt cx="1998892" cy="840463"/>
            </a:xfrm>
          </p:grpSpPr>
          <p:sp>
            <p:nvSpPr>
              <p:cNvPr id="309" name="Google Shape;309;p3"/>
              <p:cNvSpPr/>
              <p:nvPr/>
            </p:nvSpPr>
            <p:spPr>
              <a:xfrm>
                <a:off x="3104036" y="5548918"/>
                <a:ext cx="1998892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10" name="Google Shape;310;p3"/>
              <p:cNvCxnSpPr/>
              <p:nvPr/>
            </p:nvCxnSpPr>
            <p:spPr>
              <a:xfrm>
                <a:off x="3787766" y="5321320"/>
                <a:ext cx="148901" cy="1698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311" name="Google Shape;311;p3"/>
            <p:cNvSpPr txBox="1"/>
            <p:nvPr/>
          </p:nvSpPr>
          <p:spPr>
            <a:xfrm>
              <a:off x="2608140" y="5538408"/>
              <a:ext cx="2982943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mergeArrays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7, 9}, {2, 8}, 2,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{1, 2, 7,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0}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p3"/>
          <p:cNvGrpSpPr/>
          <p:nvPr/>
        </p:nvGrpSpPr>
        <p:grpSpPr>
          <a:xfrm>
            <a:off x="3711473" y="5701481"/>
            <a:ext cx="2982943" cy="840463"/>
            <a:chOff x="2608140" y="5321320"/>
            <a:chExt cx="2982943" cy="840463"/>
          </a:xfrm>
        </p:grpSpPr>
        <p:grpSp>
          <p:nvGrpSpPr>
            <p:cNvPr id="313" name="Google Shape;313;p3"/>
            <p:cNvGrpSpPr/>
            <p:nvPr/>
          </p:nvGrpSpPr>
          <p:grpSpPr>
            <a:xfrm>
              <a:off x="3104036" y="5321320"/>
              <a:ext cx="1998892" cy="840463"/>
              <a:chOff x="3104036" y="5321320"/>
              <a:chExt cx="1998892" cy="840463"/>
            </a:xfrm>
          </p:grpSpPr>
          <p:sp>
            <p:nvSpPr>
              <p:cNvPr id="314" name="Google Shape;314;p3"/>
              <p:cNvSpPr/>
              <p:nvPr/>
            </p:nvSpPr>
            <p:spPr>
              <a:xfrm>
                <a:off x="3104036" y="5548918"/>
                <a:ext cx="1998892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cxnSp>
            <p:nvCxnSpPr>
              <p:cNvPr id="315" name="Google Shape;315;p3"/>
              <p:cNvCxnSpPr/>
              <p:nvPr/>
            </p:nvCxnSpPr>
            <p:spPr>
              <a:xfrm>
                <a:off x="3787766" y="5321320"/>
                <a:ext cx="148901" cy="169885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316" name="Google Shape;316;p3"/>
            <p:cNvSpPr txBox="1"/>
            <p:nvPr/>
          </p:nvSpPr>
          <p:spPr>
            <a:xfrm>
              <a:off x="2608140" y="5538408"/>
              <a:ext cx="2982943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mergeArrays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7, 9}, {2, 8}, 2, 2,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{1, 2, 7, 8,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7" name="Google Shape;317;p3"/>
          <p:cNvCxnSpPr>
            <a:stCxn id="292" idx="3"/>
            <a:endCxn id="285" idx="1"/>
          </p:cNvCxnSpPr>
          <p:nvPr/>
        </p:nvCxnSpPr>
        <p:spPr>
          <a:xfrm flipH="1" rot="10800000">
            <a:off x="1644481" y="1133406"/>
            <a:ext cx="707100" cy="1641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318" name="Google Shape;318;p3"/>
          <p:cNvGrpSpPr/>
          <p:nvPr/>
        </p:nvGrpSpPr>
        <p:grpSpPr>
          <a:xfrm>
            <a:off x="6091116" y="5346551"/>
            <a:ext cx="2686030" cy="872100"/>
            <a:chOff x="6091116" y="5346551"/>
            <a:chExt cx="2686030" cy="872100"/>
          </a:xfrm>
        </p:grpSpPr>
        <p:sp>
          <p:nvSpPr>
            <p:cNvPr id="319" name="Google Shape;319;p3"/>
            <p:cNvSpPr txBox="1"/>
            <p:nvPr/>
          </p:nvSpPr>
          <p:spPr>
            <a:xfrm>
              <a:off x="7053641" y="5521058"/>
              <a:ext cx="1723505" cy="52318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2, 7, 8, 9}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" name="Google Shape;320;p3"/>
            <p:cNvCxnSpPr>
              <a:stCxn id="316" idx="3"/>
              <a:endCxn id="311" idx="3"/>
            </p:cNvCxnSpPr>
            <p:nvPr/>
          </p:nvCxnSpPr>
          <p:spPr>
            <a:xfrm rot="10800000">
              <a:off x="6091116" y="5346551"/>
              <a:ext cx="603300" cy="872100"/>
            </a:xfrm>
            <a:prstGeom prst="curvedConnector3">
              <a:avLst>
                <a:gd fmla="val -3788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21" name="Google Shape;321;p3"/>
          <p:cNvGrpSpPr/>
          <p:nvPr/>
        </p:nvGrpSpPr>
        <p:grpSpPr>
          <a:xfrm>
            <a:off x="5724967" y="4452947"/>
            <a:ext cx="2577660" cy="893700"/>
            <a:chOff x="5724967" y="4452947"/>
            <a:chExt cx="2577660" cy="893700"/>
          </a:xfrm>
        </p:grpSpPr>
        <p:cxnSp>
          <p:nvCxnSpPr>
            <p:cNvPr id="322" name="Google Shape;322;p3"/>
            <p:cNvCxnSpPr>
              <a:stCxn id="311" idx="3"/>
              <a:endCxn id="306" idx="3"/>
            </p:cNvCxnSpPr>
            <p:nvPr/>
          </p:nvCxnSpPr>
          <p:spPr>
            <a:xfrm rot="10800000">
              <a:off x="5724967" y="4452947"/>
              <a:ext cx="366000" cy="893700"/>
            </a:xfrm>
            <a:prstGeom prst="curvedConnector3">
              <a:avLst>
                <a:gd fmla="val -6248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3" name="Google Shape;323;p3"/>
            <p:cNvSpPr txBox="1"/>
            <p:nvPr/>
          </p:nvSpPr>
          <p:spPr>
            <a:xfrm>
              <a:off x="6579122" y="4491363"/>
              <a:ext cx="1723505" cy="52318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2, 7, 8, 9}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3"/>
          <p:cNvGrpSpPr/>
          <p:nvPr/>
        </p:nvGrpSpPr>
        <p:grpSpPr>
          <a:xfrm>
            <a:off x="4119840" y="1081994"/>
            <a:ext cx="3134603" cy="3370877"/>
            <a:chOff x="4119840" y="1081994"/>
            <a:chExt cx="3134603" cy="3370877"/>
          </a:xfrm>
        </p:grpSpPr>
        <p:cxnSp>
          <p:nvCxnSpPr>
            <p:cNvPr id="325" name="Google Shape;325;p3"/>
            <p:cNvCxnSpPr>
              <a:stCxn id="306" idx="3"/>
              <a:endCxn id="301" idx="3"/>
            </p:cNvCxnSpPr>
            <p:nvPr/>
          </p:nvCxnSpPr>
          <p:spPr>
            <a:xfrm rot="10800000">
              <a:off x="5439213" y="3596971"/>
              <a:ext cx="285900" cy="855900"/>
            </a:xfrm>
            <a:prstGeom prst="curvedConnector3">
              <a:avLst>
                <a:gd fmla="val -7999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6" name="Google Shape;326;p3"/>
            <p:cNvCxnSpPr>
              <a:stCxn id="301" idx="3"/>
              <a:endCxn id="297" idx="3"/>
            </p:cNvCxnSpPr>
            <p:nvPr/>
          </p:nvCxnSpPr>
          <p:spPr>
            <a:xfrm rot="10800000">
              <a:off x="5173527" y="2737997"/>
              <a:ext cx="265800" cy="858900"/>
            </a:xfrm>
            <a:prstGeom prst="curvedConnector3">
              <a:avLst>
                <a:gd fmla="val -8597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7" name="Google Shape;327;p3"/>
            <p:cNvCxnSpPr>
              <a:stCxn id="297" idx="3"/>
              <a:endCxn id="290" idx="3"/>
            </p:cNvCxnSpPr>
            <p:nvPr/>
          </p:nvCxnSpPr>
          <p:spPr>
            <a:xfrm rot="10800000">
              <a:off x="4308843" y="1879969"/>
              <a:ext cx="864600" cy="858000"/>
            </a:xfrm>
            <a:prstGeom prst="curvedConnector3">
              <a:avLst>
                <a:gd fmla="val -2643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328" name="Google Shape;328;p3"/>
            <p:cNvCxnSpPr>
              <a:stCxn id="290" idx="3"/>
              <a:endCxn id="286" idx="3"/>
            </p:cNvCxnSpPr>
            <p:nvPr/>
          </p:nvCxnSpPr>
          <p:spPr>
            <a:xfrm flipH="1" rot="10800000">
              <a:off x="4308745" y="1081994"/>
              <a:ext cx="52500" cy="798000"/>
            </a:xfrm>
            <a:prstGeom prst="curvedConnector3">
              <a:avLst>
                <a:gd fmla="val 536359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29" name="Google Shape;329;p3"/>
            <p:cNvSpPr txBox="1"/>
            <p:nvPr/>
          </p:nvSpPr>
          <p:spPr>
            <a:xfrm>
              <a:off x="5530938" y="3479568"/>
              <a:ext cx="1723505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…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"/>
            <p:cNvSpPr txBox="1"/>
            <p:nvPr/>
          </p:nvSpPr>
          <p:spPr>
            <a:xfrm>
              <a:off x="5208196" y="2639983"/>
              <a:ext cx="1723505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…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"/>
            <p:cNvSpPr txBox="1"/>
            <p:nvPr/>
          </p:nvSpPr>
          <p:spPr>
            <a:xfrm>
              <a:off x="4775519" y="1815824"/>
              <a:ext cx="1723505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…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"/>
            <p:cNvSpPr txBox="1"/>
            <p:nvPr/>
          </p:nvSpPr>
          <p:spPr>
            <a:xfrm>
              <a:off x="4119840" y="1091546"/>
              <a:ext cx="1723505" cy="5231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0" i="0" lang="en-US" sz="28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…</a:t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3"/>
          <p:cNvGrpSpPr/>
          <p:nvPr/>
        </p:nvGrpSpPr>
        <p:grpSpPr>
          <a:xfrm>
            <a:off x="4361133" y="845756"/>
            <a:ext cx="3292198" cy="523180"/>
            <a:chOff x="4361133" y="845756"/>
            <a:chExt cx="3292198" cy="523180"/>
          </a:xfrm>
        </p:grpSpPr>
        <p:cxnSp>
          <p:nvCxnSpPr>
            <p:cNvPr id="334" name="Google Shape;334;p3"/>
            <p:cNvCxnSpPr>
              <a:stCxn id="286" idx="3"/>
            </p:cNvCxnSpPr>
            <p:nvPr/>
          </p:nvCxnSpPr>
          <p:spPr>
            <a:xfrm flipH="1" rot="10800000">
              <a:off x="4361133" y="1074563"/>
              <a:ext cx="1309500" cy="7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35" name="Google Shape;335;p3"/>
            <p:cNvSpPr txBox="1"/>
            <p:nvPr/>
          </p:nvSpPr>
          <p:spPr>
            <a:xfrm>
              <a:off x="5929826" y="845756"/>
              <a:ext cx="1723505" cy="52318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2, 7, 8, 9} 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3 – filterByLength</a:t>
            </a:r>
            <a:endParaRPr/>
          </a:p>
        </p:txBody>
      </p:sp>
      <p:sp>
        <p:nvSpPr>
          <p:cNvPr id="342" name="Google Shape;342;p35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43" name="Google Shape;343;p3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44" name="Google Shape;344;p3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45" name="Google Shape;345;p3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filterByLength receives a String array, and a non negative int ‘minLen’ which represent a certain length of a String, and returns a new String array which holds the all the strings which has length equal or bigger than ‘minLen’.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[] arr = {“hello”,”hi”,”word”};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[] arrFiltered = filterByLength(arr,4);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printArray(arrFiltered); 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{“hello”,”word”}</a:t>
            </a:r>
            <a:endParaRPr b="0" i="0" sz="1600" u="none" cap="none" strike="noStrike">
              <a:solidFill>
                <a:srgbClr val="0066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printArray(arr); 	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{“hello”,”hi”,”word”}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a recursive version of this function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47" name="Google Shape;347;p35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3 – Solution 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54" name="Google Shape;354;p3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55" name="Google Shape;355;p3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56" name="Google Shape;356;p3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6"/>
          <p:cNvSpPr/>
          <p:nvPr/>
        </p:nvSpPr>
        <p:spPr>
          <a:xfrm>
            <a:off x="76200" y="744431"/>
            <a:ext cx="8971085" cy="489143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String[] filterByLength(String[] arr,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minLen) { 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count = filterByLengthCounter(arr, minLen, 0);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String[] filteredArray =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String[count];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filteredArray = filterByLengthHelper(arr, filteredArray, minLen, 0, 0);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filteredArray;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filterByLengthCounter(String[] arr,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minLen,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index) {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(arr.length == index) {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isInLength = (arr[index].length() &gt;= minLen) ? 1 : 0;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isInLength + filterByLengthCounter(arr, minLen, index + 1);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3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3– Solution (continued)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65" name="Google Shape;365;p3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66" name="Google Shape;366;p3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67" name="Google Shape;367;p3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7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37"/>
          <p:cNvSpPr/>
          <p:nvPr/>
        </p:nvSpPr>
        <p:spPr>
          <a:xfrm>
            <a:off x="76200" y="820100"/>
            <a:ext cx="8988669" cy="4138762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String[] filterByLengthHelper(String[] arr, String[] filtered,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3657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minLen,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originalArrIndex,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newArrIndex) {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(arr.length == originalArrIndex) {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filtered;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(arr[originalArrIndex].length() &gt;= minLen){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filtered[newArrIndex] = arr[originalArrIndex];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newArrIndex++;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filterByLengthHelper(arr, filtered, minLen, originalArrIndex + 1, newArrIndex);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"/>
          <p:cNvSpPr/>
          <p:nvPr/>
        </p:nvSpPr>
        <p:spPr>
          <a:xfrm flipH="1" rot="10800000">
            <a:off x="145515" y="713684"/>
            <a:ext cx="8909585" cy="5826815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5" name="Google Shape;375;p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</a:pPr>
            <a:r>
              <a:rPr lang="en-US"/>
              <a:t>Question 3 – Visual Example</a:t>
            </a:r>
            <a:endParaRPr/>
          </a:p>
        </p:txBody>
      </p:sp>
      <p:sp>
        <p:nvSpPr>
          <p:cNvPr id="376" name="Google Shape;376;p4"/>
          <p:cNvSpPr txBox="1"/>
          <p:nvPr/>
        </p:nvSpPr>
        <p:spPr>
          <a:xfrm>
            <a:off x="1648958" y="966516"/>
            <a:ext cx="205889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Calls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4"/>
          <p:cNvSpPr/>
          <p:nvPr/>
        </p:nvSpPr>
        <p:spPr>
          <a:xfrm>
            <a:off x="3792635" y="2246640"/>
            <a:ext cx="1949576" cy="533401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8" name="Google Shape;378;p4"/>
          <p:cNvSpPr txBox="1"/>
          <p:nvPr/>
        </p:nvSpPr>
        <p:spPr>
          <a:xfrm>
            <a:off x="3852634" y="2246641"/>
            <a:ext cx="194957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filterByLength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({“ab”, “c”, “de”}, 2)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4"/>
          <p:cNvSpPr txBox="1"/>
          <p:nvPr/>
        </p:nvSpPr>
        <p:spPr>
          <a:xfrm>
            <a:off x="-2932738" y="293060"/>
            <a:ext cx="117469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 calls helper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0" name="Google Shape;380;p4"/>
          <p:cNvGrpSpPr/>
          <p:nvPr/>
        </p:nvGrpSpPr>
        <p:grpSpPr>
          <a:xfrm>
            <a:off x="5250044" y="2497555"/>
            <a:ext cx="1835150" cy="1067819"/>
            <a:chOff x="2249855" y="1135796"/>
            <a:chExt cx="1835150" cy="1067819"/>
          </a:xfrm>
        </p:grpSpPr>
        <p:sp>
          <p:nvSpPr>
            <p:cNvPr id="381" name="Google Shape;381;p4"/>
            <p:cNvSpPr/>
            <p:nvPr/>
          </p:nvSpPr>
          <p:spPr>
            <a:xfrm>
              <a:off x="2309854" y="1590750"/>
              <a:ext cx="1724350" cy="612865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2" name="Google Shape;382;p4"/>
            <p:cNvSpPr txBox="1"/>
            <p:nvPr/>
          </p:nvSpPr>
          <p:spPr>
            <a:xfrm>
              <a:off x="2249855" y="1579912"/>
              <a:ext cx="1835150" cy="60016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filterByLengthHelper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({“ab”, “c”, “de”}, {“”, “”}, 2, 0, 0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3" name="Google Shape;383;p4"/>
            <p:cNvCxnSpPr/>
            <p:nvPr/>
          </p:nvCxnSpPr>
          <p:spPr>
            <a:xfrm>
              <a:off x="2782350" y="1135796"/>
              <a:ext cx="385080" cy="37787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384" name="Google Shape;384;p4"/>
          <p:cNvSpPr txBox="1"/>
          <p:nvPr/>
        </p:nvSpPr>
        <p:spPr>
          <a:xfrm>
            <a:off x="1350837" y="1323387"/>
            <a:ext cx="2572027" cy="5231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({“ab”, “c”, “de”}, 2)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5" name="Google Shape;385;p4"/>
          <p:cNvGrpSpPr/>
          <p:nvPr/>
        </p:nvGrpSpPr>
        <p:grpSpPr>
          <a:xfrm>
            <a:off x="2228850" y="2566186"/>
            <a:ext cx="2109622" cy="916281"/>
            <a:chOff x="1657350" y="1135786"/>
            <a:chExt cx="2109622" cy="916281"/>
          </a:xfrm>
        </p:grpSpPr>
        <p:sp>
          <p:nvSpPr>
            <p:cNvPr id="386" name="Google Shape;386;p4"/>
            <p:cNvSpPr/>
            <p:nvPr/>
          </p:nvSpPr>
          <p:spPr>
            <a:xfrm>
              <a:off x="1757397" y="1621179"/>
              <a:ext cx="1949576" cy="430888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87" name="Google Shape;387;p4"/>
            <p:cNvSpPr txBox="1"/>
            <p:nvPr/>
          </p:nvSpPr>
          <p:spPr>
            <a:xfrm>
              <a:off x="1657350" y="1621179"/>
              <a:ext cx="210962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filterByLengthCounter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“ab”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“c”, “de”}, 2, 0)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88" name="Google Shape;388;p4"/>
            <p:cNvCxnSpPr/>
            <p:nvPr/>
          </p:nvCxnSpPr>
          <p:spPr>
            <a:xfrm flipH="1">
              <a:off x="2824945" y="1135786"/>
              <a:ext cx="286876" cy="38833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389" name="Google Shape;389;p4"/>
          <p:cNvGrpSpPr/>
          <p:nvPr/>
        </p:nvGrpSpPr>
        <p:grpSpPr>
          <a:xfrm>
            <a:off x="254407" y="4536491"/>
            <a:ext cx="1216709" cy="659400"/>
            <a:chOff x="-317093" y="3106091"/>
            <a:chExt cx="1216709" cy="659400"/>
          </a:xfrm>
        </p:grpSpPr>
        <p:cxnSp>
          <p:nvCxnSpPr>
            <p:cNvPr id="390" name="Google Shape;390;p4"/>
            <p:cNvCxnSpPr>
              <a:stCxn id="391" idx="1"/>
              <a:endCxn id="392" idx="1"/>
            </p:cNvCxnSpPr>
            <p:nvPr/>
          </p:nvCxnSpPr>
          <p:spPr>
            <a:xfrm flipH="1" rot="10800000">
              <a:off x="550116" y="3106091"/>
              <a:ext cx="349500" cy="659400"/>
            </a:xfrm>
            <a:prstGeom prst="curvedConnector3">
              <a:avLst>
                <a:gd fmla="val -392395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3" name="Google Shape;393;p4"/>
            <p:cNvSpPr txBox="1"/>
            <p:nvPr/>
          </p:nvSpPr>
          <p:spPr>
            <a:xfrm>
              <a:off x="-317093" y="3247585"/>
              <a:ext cx="519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4" name="Google Shape;394;p4"/>
          <p:cNvGrpSpPr/>
          <p:nvPr/>
        </p:nvGrpSpPr>
        <p:grpSpPr>
          <a:xfrm>
            <a:off x="446658" y="3893363"/>
            <a:ext cx="1418435" cy="643200"/>
            <a:chOff x="-124842" y="2462963"/>
            <a:chExt cx="1418435" cy="643200"/>
          </a:xfrm>
        </p:grpSpPr>
        <p:cxnSp>
          <p:nvCxnSpPr>
            <p:cNvPr id="395" name="Google Shape;395;p4"/>
            <p:cNvCxnSpPr>
              <a:stCxn id="392" idx="1"/>
              <a:endCxn id="396" idx="1"/>
            </p:cNvCxnSpPr>
            <p:nvPr/>
          </p:nvCxnSpPr>
          <p:spPr>
            <a:xfrm flipH="1" rot="10800000">
              <a:off x="899693" y="2462963"/>
              <a:ext cx="393900" cy="643200"/>
            </a:xfrm>
            <a:prstGeom prst="curvedConnector3">
              <a:avLst>
                <a:gd fmla="val -34827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397" name="Google Shape;397;p4"/>
            <p:cNvSpPr txBox="1"/>
            <p:nvPr/>
          </p:nvSpPr>
          <p:spPr>
            <a:xfrm>
              <a:off x="-124842" y="2630679"/>
              <a:ext cx="636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 + 0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4"/>
          <p:cNvGrpSpPr/>
          <p:nvPr/>
        </p:nvGrpSpPr>
        <p:grpSpPr>
          <a:xfrm>
            <a:off x="701291" y="3266999"/>
            <a:ext cx="1527583" cy="626400"/>
            <a:chOff x="129791" y="1697469"/>
            <a:chExt cx="1527583" cy="626400"/>
          </a:xfrm>
        </p:grpSpPr>
        <p:cxnSp>
          <p:nvCxnSpPr>
            <p:cNvPr id="399" name="Google Shape;399;p4"/>
            <p:cNvCxnSpPr>
              <a:stCxn id="396" idx="1"/>
              <a:endCxn id="387" idx="1"/>
            </p:cNvCxnSpPr>
            <p:nvPr/>
          </p:nvCxnSpPr>
          <p:spPr>
            <a:xfrm flipH="1" rot="10800000">
              <a:off x="1293474" y="1697469"/>
              <a:ext cx="363900" cy="626400"/>
            </a:xfrm>
            <a:prstGeom prst="curvedConnector3">
              <a:avLst>
                <a:gd fmla="val -376932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0" name="Google Shape;400;p4"/>
            <p:cNvSpPr txBox="1"/>
            <p:nvPr/>
          </p:nvSpPr>
          <p:spPr>
            <a:xfrm>
              <a:off x="129791" y="1856775"/>
              <a:ext cx="636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 + 1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p4"/>
          <p:cNvGrpSpPr/>
          <p:nvPr/>
        </p:nvGrpSpPr>
        <p:grpSpPr>
          <a:xfrm>
            <a:off x="2228850" y="2513423"/>
            <a:ext cx="1563900" cy="753600"/>
            <a:chOff x="2208819" y="2147447"/>
            <a:chExt cx="1563900" cy="753600"/>
          </a:xfrm>
        </p:grpSpPr>
        <p:cxnSp>
          <p:nvCxnSpPr>
            <p:cNvPr id="402" name="Google Shape;402;p4"/>
            <p:cNvCxnSpPr>
              <a:stCxn id="387" idx="1"/>
              <a:endCxn id="377" idx="1"/>
            </p:cNvCxnSpPr>
            <p:nvPr/>
          </p:nvCxnSpPr>
          <p:spPr>
            <a:xfrm flipH="1" rot="10800000">
              <a:off x="2208819" y="2147447"/>
              <a:ext cx="1563900" cy="753600"/>
            </a:xfrm>
            <a:prstGeom prst="curvedConnector3">
              <a:avLst>
                <a:gd fmla="val -1718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03" name="Google Shape;403;p4"/>
            <p:cNvSpPr txBox="1"/>
            <p:nvPr/>
          </p:nvSpPr>
          <p:spPr>
            <a:xfrm>
              <a:off x="2386736" y="2335326"/>
              <a:ext cx="6369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 + 1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4" name="Google Shape;404;p4"/>
          <p:cNvGrpSpPr/>
          <p:nvPr/>
        </p:nvGrpSpPr>
        <p:grpSpPr>
          <a:xfrm>
            <a:off x="1864974" y="3531387"/>
            <a:ext cx="2858312" cy="577456"/>
            <a:chOff x="1293474" y="2100987"/>
            <a:chExt cx="2858312" cy="577456"/>
          </a:xfrm>
        </p:grpSpPr>
        <p:sp>
          <p:nvSpPr>
            <p:cNvPr id="405" name="Google Shape;405;p4"/>
            <p:cNvSpPr/>
            <p:nvPr/>
          </p:nvSpPr>
          <p:spPr>
            <a:xfrm>
              <a:off x="1393521" y="2247555"/>
              <a:ext cx="1949576" cy="430888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6" name="Google Shape;396;p4"/>
            <p:cNvSpPr txBox="1"/>
            <p:nvPr/>
          </p:nvSpPr>
          <p:spPr>
            <a:xfrm>
              <a:off x="1293474" y="2247555"/>
              <a:ext cx="210962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filterByLengthCounter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({“ab”, </a:t>
              </a:r>
              <a:r>
                <a:rPr b="0" i="0" lang="en-US" sz="1100" u="none" cap="none" strike="noStrike">
                  <a:solidFill>
                    <a:srgbClr val="FF0000"/>
                  </a:solidFill>
                  <a:latin typeface="Consolas"/>
                  <a:ea typeface="Consolas"/>
                  <a:cs typeface="Consolas"/>
                  <a:sym typeface="Consolas"/>
                </a:rPr>
                <a:t>“c”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“de”}, 2,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 txBox="1"/>
            <p:nvPr/>
          </p:nvSpPr>
          <p:spPr>
            <a:xfrm>
              <a:off x="3314963" y="2239948"/>
              <a:ext cx="836823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Recursive call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7" name="Google Shape;407;p4"/>
            <p:cNvCxnSpPr/>
            <p:nvPr/>
          </p:nvCxnSpPr>
          <p:spPr>
            <a:xfrm flipH="1">
              <a:off x="2368309" y="2100987"/>
              <a:ext cx="180196" cy="1009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08" name="Google Shape;408;p4"/>
          <p:cNvGrpSpPr/>
          <p:nvPr/>
        </p:nvGrpSpPr>
        <p:grpSpPr>
          <a:xfrm>
            <a:off x="1471193" y="4165734"/>
            <a:ext cx="2870083" cy="586273"/>
            <a:chOff x="899693" y="2735334"/>
            <a:chExt cx="2870083" cy="586273"/>
          </a:xfrm>
        </p:grpSpPr>
        <p:sp>
          <p:nvSpPr>
            <p:cNvPr id="409" name="Google Shape;409;p4"/>
            <p:cNvSpPr/>
            <p:nvPr/>
          </p:nvSpPr>
          <p:spPr>
            <a:xfrm>
              <a:off x="999740" y="2890719"/>
              <a:ext cx="1949576" cy="430888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2" name="Google Shape;392;p4"/>
            <p:cNvSpPr txBox="1"/>
            <p:nvPr/>
          </p:nvSpPr>
          <p:spPr>
            <a:xfrm>
              <a:off x="899693" y="2890719"/>
              <a:ext cx="210962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filterByLengthCounter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({“ab”, “c”,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“de”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}, 2,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 txBox="1"/>
            <p:nvPr/>
          </p:nvSpPr>
          <p:spPr>
            <a:xfrm>
              <a:off x="2932953" y="2883152"/>
              <a:ext cx="836823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Recursive call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1" name="Google Shape;411;p4"/>
            <p:cNvCxnSpPr/>
            <p:nvPr/>
          </p:nvCxnSpPr>
          <p:spPr>
            <a:xfrm flipH="1">
              <a:off x="1974528" y="2735334"/>
              <a:ext cx="180196" cy="1009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12" name="Google Shape;412;p4"/>
          <p:cNvGrpSpPr/>
          <p:nvPr/>
        </p:nvGrpSpPr>
        <p:grpSpPr>
          <a:xfrm>
            <a:off x="1121616" y="4825819"/>
            <a:ext cx="2602501" cy="585516"/>
            <a:chOff x="550116" y="3395419"/>
            <a:chExt cx="2602501" cy="585516"/>
          </a:xfrm>
        </p:grpSpPr>
        <p:sp>
          <p:nvSpPr>
            <p:cNvPr id="413" name="Google Shape;413;p4"/>
            <p:cNvSpPr/>
            <p:nvPr/>
          </p:nvSpPr>
          <p:spPr>
            <a:xfrm>
              <a:off x="650163" y="3550047"/>
              <a:ext cx="1949576" cy="430888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391" name="Google Shape;391;p4"/>
            <p:cNvSpPr txBox="1"/>
            <p:nvPr/>
          </p:nvSpPr>
          <p:spPr>
            <a:xfrm>
              <a:off x="550116" y="3550047"/>
              <a:ext cx="2109622" cy="43088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filterByLengthCounter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({“ab”, “c”, “de”}, 2, </a:t>
              </a:r>
              <a:r>
                <a:rPr b="0" i="0" lang="en-US" sz="11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 txBox="1"/>
            <p:nvPr/>
          </p:nvSpPr>
          <p:spPr>
            <a:xfrm>
              <a:off x="2570645" y="3543697"/>
              <a:ext cx="581972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case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15" name="Google Shape;415;p4"/>
            <p:cNvCxnSpPr/>
            <p:nvPr/>
          </p:nvCxnSpPr>
          <p:spPr>
            <a:xfrm flipH="1">
              <a:off x="1635132" y="3395419"/>
              <a:ext cx="180196" cy="100969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16" name="Google Shape;416;p4"/>
          <p:cNvGrpSpPr/>
          <p:nvPr/>
        </p:nvGrpSpPr>
        <p:grpSpPr>
          <a:xfrm>
            <a:off x="5630726" y="5258936"/>
            <a:ext cx="2391651" cy="793558"/>
            <a:chOff x="5592626" y="4706486"/>
            <a:chExt cx="2391651" cy="793558"/>
          </a:xfrm>
        </p:grpSpPr>
        <p:sp>
          <p:nvSpPr>
            <p:cNvPr id="417" name="Google Shape;417;p4"/>
            <p:cNvSpPr txBox="1"/>
            <p:nvPr/>
          </p:nvSpPr>
          <p:spPr>
            <a:xfrm>
              <a:off x="5592626" y="4978187"/>
              <a:ext cx="581972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case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8" name="Google Shape;418;p4"/>
            <p:cNvGrpSpPr/>
            <p:nvPr/>
          </p:nvGrpSpPr>
          <p:grpSpPr>
            <a:xfrm>
              <a:off x="6149127" y="4706486"/>
              <a:ext cx="1835150" cy="793558"/>
              <a:chOff x="2249855" y="1410057"/>
              <a:chExt cx="1835150" cy="793558"/>
            </a:xfrm>
          </p:grpSpPr>
          <p:sp>
            <p:nvSpPr>
              <p:cNvPr id="419" name="Google Shape;419;p4"/>
              <p:cNvSpPr/>
              <p:nvPr/>
            </p:nvSpPr>
            <p:spPr>
              <a:xfrm>
                <a:off x="2309854" y="1590750"/>
                <a:ext cx="1724350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20" name="Google Shape;420;p4"/>
              <p:cNvSpPr txBox="1"/>
              <p:nvPr/>
            </p:nvSpPr>
            <p:spPr>
              <a:xfrm>
                <a:off x="2249855" y="1579912"/>
                <a:ext cx="1835150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filterByLengthHelper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({“ab”, “c”, “de”}, {“ab”, 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“de”</a:t>
                </a: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}, 2, 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</a:t>
                </a: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 b="0" i="0" sz="11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1" name="Google Shape;421;p4"/>
              <p:cNvCxnSpPr/>
              <p:nvPr/>
            </p:nvCxnSpPr>
            <p:spPr>
              <a:xfrm>
                <a:off x="3167430" y="1410057"/>
                <a:ext cx="115769" cy="16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grpSp>
        <p:nvGrpSpPr>
          <p:cNvPr id="422" name="Google Shape;422;p4"/>
          <p:cNvGrpSpPr/>
          <p:nvPr/>
        </p:nvGrpSpPr>
        <p:grpSpPr>
          <a:xfrm>
            <a:off x="4950370" y="4435095"/>
            <a:ext cx="2733391" cy="793558"/>
            <a:chOff x="4912270" y="3882645"/>
            <a:chExt cx="2733391" cy="793558"/>
          </a:xfrm>
        </p:grpSpPr>
        <p:grpSp>
          <p:nvGrpSpPr>
            <p:cNvPr id="423" name="Google Shape;423;p4"/>
            <p:cNvGrpSpPr/>
            <p:nvPr/>
          </p:nvGrpSpPr>
          <p:grpSpPr>
            <a:xfrm>
              <a:off x="5810511" y="3882645"/>
              <a:ext cx="1835150" cy="793558"/>
              <a:chOff x="2249855" y="1410057"/>
              <a:chExt cx="1835150" cy="793558"/>
            </a:xfrm>
          </p:grpSpPr>
          <p:sp>
            <p:nvSpPr>
              <p:cNvPr id="424" name="Google Shape;424;p4"/>
              <p:cNvSpPr/>
              <p:nvPr/>
            </p:nvSpPr>
            <p:spPr>
              <a:xfrm>
                <a:off x="2309854" y="1590750"/>
                <a:ext cx="1724350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25" name="Google Shape;425;p4"/>
              <p:cNvSpPr txBox="1"/>
              <p:nvPr/>
            </p:nvSpPr>
            <p:spPr>
              <a:xfrm>
                <a:off x="2249855" y="1579912"/>
                <a:ext cx="1835150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filterByLengthHelper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({“ab”, “c”, “de”}, {“ab”, “”}, 2, 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1</a:t>
                </a:r>
                <a:endParaRPr b="0" i="0" sz="11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6" name="Google Shape;426;p4"/>
              <p:cNvCxnSpPr/>
              <p:nvPr/>
            </p:nvCxnSpPr>
            <p:spPr>
              <a:xfrm>
                <a:off x="3167430" y="1410057"/>
                <a:ext cx="115769" cy="16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427" name="Google Shape;427;p4"/>
            <p:cNvSpPr txBox="1"/>
            <p:nvPr/>
          </p:nvSpPr>
          <p:spPr>
            <a:xfrm>
              <a:off x="4912270" y="4167393"/>
              <a:ext cx="836823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Recursive call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4"/>
          <p:cNvGrpSpPr/>
          <p:nvPr/>
        </p:nvGrpSpPr>
        <p:grpSpPr>
          <a:xfrm>
            <a:off x="4728936" y="3593416"/>
            <a:ext cx="2620242" cy="793558"/>
            <a:chOff x="4690836" y="3040966"/>
            <a:chExt cx="2620242" cy="793558"/>
          </a:xfrm>
        </p:grpSpPr>
        <p:grpSp>
          <p:nvGrpSpPr>
            <p:cNvPr id="429" name="Google Shape;429;p4"/>
            <p:cNvGrpSpPr/>
            <p:nvPr/>
          </p:nvGrpSpPr>
          <p:grpSpPr>
            <a:xfrm>
              <a:off x="5475928" y="3040966"/>
              <a:ext cx="1835150" cy="793558"/>
              <a:chOff x="2249855" y="1410057"/>
              <a:chExt cx="1835150" cy="793558"/>
            </a:xfrm>
          </p:grpSpPr>
          <p:sp>
            <p:nvSpPr>
              <p:cNvPr id="430" name="Google Shape;430;p4"/>
              <p:cNvSpPr/>
              <p:nvPr/>
            </p:nvSpPr>
            <p:spPr>
              <a:xfrm>
                <a:off x="2309854" y="1590750"/>
                <a:ext cx="1724350" cy="612865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431" name="Google Shape;431;p4"/>
              <p:cNvSpPr txBox="1"/>
              <p:nvPr/>
            </p:nvSpPr>
            <p:spPr>
              <a:xfrm>
                <a:off x="2249855" y="1579912"/>
                <a:ext cx="1835150" cy="6001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filterByLengthHelper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({“ab”, “c”, “de”}, {“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ab</a:t>
                </a: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”, “”}, 2, 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, </a:t>
                </a:r>
                <a:r>
                  <a:rPr b="0" i="0" lang="en-US" sz="1100" u="none" cap="none" strike="noStrike">
                    <a:solidFill>
                      <a:srgbClr val="00B05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 b="0" i="0" sz="1100" u="none" cap="none" strike="noStrike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2" name="Google Shape;432;p4"/>
              <p:cNvCxnSpPr/>
              <p:nvPr/>
            </p:nvCxnSpPr>
            <p:spPr>
              <a:xfrm>
                <a:off x="3167430" y="1410057"/>
                <a:ext cx="115769" cy="169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433" name="Google Shape;433;p4"/>
            <p:cNvSpPr txBox="1"/>
            <p:nvPr/>
          </p:nvSpPr>
          <p:spPr>
            <a:xfrm>
              <a:off x="4690836" y="3283406"/>
              <a:ext cx="836823" cy="430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Recursive call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4" name="Google Shape;434;p4"/>
          <p:cNvGrpSpPr/>
          <p:nvPr/>
        </p:nvGrpSpPr>
        <p:grpSpPr>
          <a:xfrm>
            <a:off x="7683677" y="4723469"/>
            <a:ext cx="1513769" cy="1005404"/>
            <a:chOff x="7683677" y="4723469"/>
            <a:chExt cx="1513769" cy="1005404"/>
          </a:xfrm>
        </p:grpSpPr>
        <p:cxnSp>
          <p:nvCxnSpPr>
            <p:cNvPr id="435" name="Google Shape;435;p4"/>
            <p:cNvCxnSpPr>
              <a:stCxn id="420" idx="3"/>
              <a:endCxn id="425" idx="3"/>
            </p:cNvCxnSpPr>
            <p:nvPr/>
          </p:nvCxnSpPr>
          <p:spPr>
            <a:xfrm rot="10800000">
              <a:off x="7683677" y="4905073"/>
              <a:ext cx="338700" cy="823800"/>
            </a:xfrm>
            <a:prstGeom prst="curvedConnector3">
              <a:avLst>
                <a:gd fmla="val -67510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36" name="Google Shape;436;p4"/>
            <p:cNvSpPr txBox="1"/>
            <p:nvPr/>
          </p:nvSpPr>
          <p:spPr>
            <a:xfrm>
              <a:off x="7933777" y="4723469"/>
              <a:ext cx="1263669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{“ab”, “de”} </a:t>
              </a:r>
              <a:endPara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4"/>
          <p:cNvGrpSpPr/>
          <p:nvPr/>
        </p:nvGrpSpPr>
        <p:grpSpPr>
          <a:xfrm>
            <a:off x="5802094" y="2462053"/>
            <a:ext cx="3058251" cy="2442979"/>
            <a:chOff x="5802094" y="2462053"/>
            <a:chExt cx="3058251" cy="2442979"/>
          </a:xfrm>
        </p:grpSpPr>
        <p:cxnSp>
          <p:nvCxnSpPr>
            <p:cNvPr id="438" name="Google Shape;438;p4"/>
            <p:cNvCxnSpPr>
              <a:stCxn id="425" idx="3"/>
              <a:endCxn id="431" idx="3"/>
            </p:cNvCxnSpPr>
            <p:nvPr/>
          </p:nvCxnSpPr>
          <p:spPr>
            <a:xfrm rot="10800000">
              <a:off x="7349261" y="4063232"/>
              <a:ext cx="334500" cy="841800"/>
            </a:xfrm>
            <a:prstGeom prst="curvedConnector3">
              <a:avLst>
                <a:gd fmla="val -68324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39" name="Google Shape;439;p4"/>
            <p:cNvCxnSpPr>
              <a:stCxn id="431" idx="3"/>
              <a:endCxn id="382" idx="3"/>
            </p:cNvCxnSpPr>
            <p:nvPr/>
          </p:nvCxnSpPr>
          <p:spPr>
            <a:xfrm rot="10800000">
              <a:off x="7085178" y="3241653"/>
              <a:ext cx="264000" cy="821700"/>
            </a:xfrm>
            <a:prstGeom prst="curvedConnector3">
              <a:avLst>
                <a:gd fmla="val -86596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440" name="Google Shape;440;p4"/>
            <p:cNvCxnSpPr>
              <a:stCxn id="382" idx="3"/>
              <a:endCxn id="378" idx="3"/>
            </p:cNvCxnSpPr>
            <p:nvPr/>
          </p:nvCxnSpPr>
          <p:spPr>
            <a:xfrm rot="10800000">
              <a:off x="5802094" y="2462053"/>
              <a:ext cx="1283100" cy="779700"/>
            </a:xfrm>
            <a:prstGeom prst="curvedConnector3">
              <a:avLst>
                <a:gd fmla="val -1781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441" name="Google Shape;441;p4"/>
            <p:cNvSpPr txBox="1"/>
            <p:nvPr/>
          </p:nvSpPr>
          <p:spPr>
            <a:xfrm>
              <a:off x="7596676" y="3803542"/>
              <a:ext cx="12636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 txBox="1"/>
            <p:nvPr/>
          </p:nvSpPr>
          <p:spPr>
            <a:xfrm>
              <a:off x="6964841" y="2889076"/>
              <a:ext cx="1263669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0" i="0" lang="en-US" sz="2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…</a:t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43" name="Google Shape;443;p4"/>
          <p:cNvCxnSpPr/>
          <p:nvPr/>
        </p:nvCxnSpPr>
        <p:spPr>
          <a:xfrm flipH="1" rot="10800000">
            <a:off x="5048035" y="1682039"/>
            <a:ext cx="800576" cy="513678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4" name="Google Shape;444;p4"/>
          <p:cNvSpPr txBox="1"/>
          <p:nvPr/>
        </p:nvSpPr>
        <p:spPr>
          <a:xfrm>
            <a:off x="5565759" y="953448"/>
            <a:ext cx="2058890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Function returns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4"/>
          <p:cNvSpPr txBox="1"/>
          <p:nvPr/>
        </p:nvSpPr>
        <p:spPr>
          <a:xfrm>
            <a:off x="5935889" y="1271597"/>
            <a:ext cx="1382073" cy="52318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{“ab”, “de”}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6" name="Google Shape;446;p4"/>
          <p:cNvCxnSpPr>
            <a:stCxn id="384" idx="2"/>
          </p:cNvCxnSpPr>
          <p:nvPr/>
        </p:nvCxnSpPr>
        <p:spPr>
          <a:xfrm>
            <a:off x="2636851" y="1846567"/>
            <a:ext cx="1935000" cy="33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"/>
          <p:cNvSpPr txBox="1"/>
          <p:nvPr>
            <p:ph idx="12" type="sldNum"/>
          </p:nvPr>
        </p:nvSpPr>
        <p:spPr>
          <a:xfrm>
            <a:off x="76200" y="6602861"/>
            <a:ext cx="188858" cy="26421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/>
              <a:t>‹#›</a:t>
            </a:fld>
            <a:endParaRPr/>
          </a:p>
        </p:txBody>
      </p:sp>
      <p:sp>
        <p:nvSpPr>
          <p:cNvPr id="76" name="Google Shape;76;p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2400"/>
              <a:buFont typeface="Arial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77" name="Google Shape;77;p2"/>
          <p:cNvSpPr txBox="1"/>
          <p:nvPr>
            <p:ph idx="4294967295" type="body"/>
          </p:nvPr>
        </p:nvSpPr>
        <p:spPr>
          <a:xfrm>
            <a:off x="228600" y="685800"/>
            <a:ext cx="8610600" cy="3936534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46025" spcFirstLastPara="1" rIns="46025" wrap="square" tIns="460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Recursion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Recursion -&gt; arrays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Memoization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Exceptions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Exceptions -&gt; throw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Exception Handling -&gt; try/catch/finally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u="sng"/>
              <a:t>Other Useful Stuff</a:t>
            </a:r>
            <a:endParaRPr u="sng"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Preconditions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Assertions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/>
              <a:t>Enums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00B050"/>
              </a:solidFill>
            </a:endParaRPr>
          </a:p>
          <a:p>
            <a:pPr indent="-228600" lvl="1" marL="9144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800"/>
              <a:buFont typeface="Noto Sans"/>
              <a:buNone/>
            </a:pPr>
            <a:r>
              <a:t/>
            </a:r>
            <a:endParaRPr>
              <a:solidFill>
                <a:srgbClr val="00B050"/>
              </a:solidFill>
            </a:endParaRPr>
          </a:p>
        </p:txBody>
      </p:sp>
      <p:pic>
        <p:nvPicPr>
          <p:cNvPr descr="Google Shape;94;p14" id="78" name="Google Shape;7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4850" y="3340100"/>
            <a:ext cx="1143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"/>
          <p:cNvSpPr/>
          <p:nvPr/>
        </p:nvSpPr>
        <p:spPr>
          <a:xfrm>
            <a:off x="76200" y="6677610"/>
            <a:ext cx="4800600" cy="152401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452" name="Google Shape;45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42"/>
          <p:cNvSpPr txBox="1"/>
          <p:nvPr>
            <p:ph idx="4294967295" type="ctrTitle"/>
          </p:nvPr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54" name="Google Shape;454;p42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2"/>
          <p:cNvSpPr/>
          <p:nvPr/>
        </p:nvSpPr>
        <p:spPr>
          <a:xfrm>
            <a:off x="14478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456" name="Google Shape;456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457" name="Google Shape;457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458" name="Google Shape;458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459" name="Google Shape;459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460" name="Google Shape;460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461" name="Google Shape;461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462" name="Google Shape;462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463" name="Google Shape;463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464" name="Google Shape;464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465" name="Google Shape;465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466" name="Google Shape;466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467" name="Google Shape;467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468" name="Google Shape;468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469" name="Google Shape;469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470" name="Google Shape;470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471" name="Google Shape;471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472" name="Google Shape;472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473" name="Google Shape;473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474" name="Google Shape;474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475" name="Google Shape;475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476" name="Google Shape;476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477" name="Google Shape;477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478" name="Google Shape;478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479" name="Google Shape;479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480" name="Google Shape;480;p4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encrypted-tbn3.gstatic.com/images?q=tbn:ANd9GcQVVGAVB4JaY_H5Al5aYnZSXD13jbZzcySCwwtdCv0kgkF4Q4W3SQ" id="481" name="Google Shape;48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6650" y="3200400"/>
            <a:ext cx="2926904" cy="199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Reminder – Recitation 7, Question 2</a:t>
            </a:r>
            <a:endParaRPr/>
          </a:p>
        </p:txBody>
      </p:sp>
      <p:sp>
        <p:nvSpPr>
          <p:cNvPr id="488" name="Google Shape;488;p4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489" name="Google Shape;489;p43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Let's reconsider the following code: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Natural questions to ask are: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many recursive calls are made to calculate one value of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?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Aren’t we calculating the same values repeatedly?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90" name="Google Shape;490;p4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491" name="Google Shape;491;p4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492" name="Google Shape;492;p4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3"/>
          <p:cNvSpPr/>
          <p:nvPr/>
        </p:nvSpPr>
        <p:spPr>
          <a:xfrm>
            <a:off x="381000" y="1295400"/>
            <a:ext cx="6096000" cy="24468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fibo2(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n){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 == 0 || n == 1){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8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fibo2(n - 1) + fibo2(n - 2);	</a:t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4" name="Google Shape;494;p4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Fibonacci</a:t>
            </a:r>
            <a:endParaRPr/>
          </a:p>
        </p:txBody>
      </p:sp>
      <p:sp>
        <p:nvSpPr>
          <p:cNvPr id="501" name="Google Shape;501;p44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02" name="Google Shape;502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03" name="Google Shape;503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04" name="Google Shape;504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505" name="Google Shape;505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506" name="Google Shape;506;p4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introprogramming.info/wp-content/uploads/2013/07/clip_image00525.png" id="507" name="Google Shape;5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447800"/>
            <a:ext cx="5410200" cy="22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4"/>
          <p:cNvSpPr txBox="1"/>
          <p:nvPr/>
        </p:nvSpPr>
        <p:spPr>
          <a:xfrm>
            <a:off x="533400" y="990600"/>
            <a:ext cx="8610600" cy="51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for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= 7: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Mathematical analysis shows that for any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, the total number of recursive calls is somewhere between         and    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=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100, we will need more than 10,000,000,000,000,000 recursive calls.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Let's see how we can increase the efficiency.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300" y="2362200"/>
            <a:ext cx="914400" cy="198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40413" y="4162250"/>
            <a:ext cx="412787" cy="3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0825" y="4162246"/>
            <a:ext cx="304800" cy="33253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4"/>
          <p:cNvSpPr/>
          <p:nvPr/>
        </p:nvSpPr>
        <p:spPr>
          <a:xfrm>
            <a:off x="76200" y="6671388"/>
            <a:ext cx="4876800" cy="1772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Fibonacci – The Memoization Method</a:t>
            </a:r>
            <a:endParaRPr/>
          </a:p>
        </p:txBody>
      </p:sp>
      <p:sp>
        <p:nvSpPr>
          <p:cNvPr id="519" name="Google Shape;519;p45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20" name="Google Shape;520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21" name="Google Shape;521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22" name="Google Shape;522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523" name="Google Shape;523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UUEhIWFBUXFBoYGRcXFhgeGRsXGxobGRkgHxgZHCohHhomHB8WITEkJSkrLi4uGCAzODMuNygtLi4BCgoKBQUFDgUFDisZExkrKysrKysrKysrKysrKysrKysrKysrKysrKysrKysrKysrKysrKysrKysrKysrKysrK//AABEIAJABXQMBIgACEQEDEQH/xAAbAAEAAgMBAQAAAAAAAAAAAAAABAUCAwYBB//EAD4QAAICAQMBBQUFBQYHAQAAAAECAAMRBBIhMQUTQVFhBiIycYEUQlKRoSMzgpKxFXJzg6LRFkNTYmOzwbL/xAAUAQEAAAAAAAAAAAAAAAAAAAAA/8QAFBEBAAAAAAAAAAAAAAAAAAAAAP/aAAwDAQACEQMRAD8A+4xEQEREBERAREQEREBERAREQEREBERAREQEREBERASh9pu2LKGrCKNpWx3YgNhUA4C715JYc89JeWWBRliAPU4lRrtZo7OHZLSARhcucNjcMJk84H5QK+j2ocqFarba9hWsnBRlGoFBbAbI2hlbBxnPHpnZ2tqEOqctU9WnxnFbK2eHsXlzkrUVOfFm9DMX0mnw3daW8FmD71rIKsriwELaRxv94gDB5zJOqv0zI1bFqVd9z763QNyCwLOuMNjBwemYF8DPZp0+qrcZR1ceasD/AEm6AiIgIiICIiAiIgIiICIiAiIgIiICIiAiIgIiICIiAiIgIiICJE7V7Qr09L3WttStSzH0+vien1kXSe0FDuK94SwqCqOyAtkuuFwxDEFGyBnHEC1icvV21ZYyqLh7+DmqgnCszKhJdz7rFSQQvTk4HMn6LRrcgc36hwc9bNhBBIYEVBeQQQR6QLd3AGSQB6mQX7b04OBcjHyQ72/lTJhOxNODnuUY/icb2/mfJk5EAGAAB6CBX/2tn4KL3/y9n/tKz3v9S3w01oP++05/JEI/1SxiBWjT6lvivRf8Orn83Zh+kf2Tn4773/zNv/qCyyiBAr7F04Oe5Qn8TDc38zZMmooAwAAPSZRAREQId/ZdDnL01sfMoM/njM1f2Oo/d2XV/K1iP5X3L+ksYgVp0uoX4NQrf4tQJ/Osr/Se/aNSvxUo4/8AHbz/ACuoH+qWMQK3+1wPjpvT51Fv1q3CbaO16HOFur3fh3AN/KeZNmq/To4w6Kw8mAI/WBsBnsrj2HR9xDV/hO1f6VkCU2u7USiy1Bqrc1V944YVOqrtdwMHFhO1GPBMDqolHT24qpvsuqtQh2DUg4C1qWsLe+wwOB16sB4yXo+2Es7v3XTvCwTcByVG4jIJ5xuI/ut5QLGIiAiIgIiICIiAiIgIiICIiAiIgIiICJAt7ZoUle8DMOq1guw+aoCRMPt1zfu9MQPxWuqD8l3N9CBA39raLvqbKs7d6lc4zjPpKH/hXazMbwK2dXcFBu9zU2aldr7vd958HIOQvGCcy3+yahvj1AQeVSAfTc+7PzAEyXsWnOWTvD52sz8+m8kD6Ygc/wBneyfFLF1BRKUYhQzFdM7NWa7Afc3g+8MHIOOOs6DsPSNXVh+GayyxgOgNjs+PpnH0huxackqprJ8amZOfUIQD9QZj9l1CfBeHHlagz8t9e3HzIMCyiVv2+1f3mmbH4qmDj8jtf8lM2UdsUOwUWAMfuPlH/kcBv0gToiICIiAiIgIiICIiAiIgIiICc9277MDUmwmzbvXHwg4/Y3U+J5/e5/hx4yz1XalaNsGbLP8Ap1jc3pnwUerECau61FvxsKF/CmGsI9bCML8lB9GgVQ9n2FpJsRntS1bMIoVVdKlVhUxYEDulBBznefDibtL2AyWVElTi9r3KLsQN3JpVVrycZB3E56g+csf7Dox+75znflu8z0z3ud+fXMx7vUVfCftCfhbC2D5P8LfIhfVoFnEh6TtOuxtmStnjW42v+R6j1GR6yZAREQEREBERAREQEREBETRrqy1bqM5KMBg4OSDjB8DA2V3K3wsD8iD06yvu7UbJCUscHG52WtM/UlvyWcZX2JqqjX3ddq93Q6VmtqxtdqdHt35OSneJbnr8J8MSVrezbLBuCO96W6kcLS1fes6Go2LaCdndCsBl5C5HiIHUirUv1uSoeVa7mH8b8f6J7/YlTfvd1x/8rFl/k+AfRZq7AB3an8B1B2+We7rFmPTve8+uZbwMKqlUBVUKB0AAA/ITOIgIiICIiAmu+hXG11VlPgwBH5GbIgVv9i1r+6Z6T4d252j/AC2yn+mY2faKue8qtHQCwd22f765Un+ES0nNe2fZdlwrNSlmrW4qARjeaWVMhuD7xxz5wLbT9oMTiyl06+9lWTjr7ynjx+ICTS48x4frwJwX2LUVpYGW1ae+sa4OylDW+sDg1gHgdybS2QODzkzb2h2bqEOuttVCbdOio6OxJsWyzuFVWGFKlk/iOepOA7qJ4vrPYCIiAiIgJg1qg4LAEjOCRnA6zOcZ7R9iXPqL7K0LB6K6xkjHFerDAAnj3mp6fi+cDqddqymAtbWM3QAgL9WPA/UnwBkX7JZZ++twD/yqiVH1s+NvptHPInPaerUh6871XNgo+0EMVu7lQpbZn3c9/jnx44IEy7L0F1JpR1As+3WOCHLFqijGxmJA4JI+pX0gdbpdMla7a0VFHgoAH6eM3REBERA0avR12rtsQMM5GR0PmD1B9RIArtqJFVotA/5Vre8M9MWjLfzhs56iW04LWdh3h2YV2lTqTaxRl3kd+jAqxOf3YPGenriB2mm1e5curVEZyr4GMYycgkEcjkGSAwPQzi9PTaTYNTS9z91UUU7C4QW2kHDe41iDuSw6EgdeJL9mNLZXZUjDaU0m20cZ/efsM490Nt70kDgZwOMQOqiIgIiICIiAiJD1XadaHbkvZ/00G5/yHQepwPWBMkbWa6urG9gCei9WY+SqOWPoAZF26i3qRp08lw1v1Y5RfoG+YkjR9nV15Kr7x6uxLOfm7ZY/nAj9/fb8CClfxWDLn5Vg4HzY5/7YFeoq+FhqF8Q+1bfoygI3yIX5yziBC0faVbnZyj9e7cbX9SAfiHquR6ybNGr0iWDbYgYdRkdD5g9QfUcyH9lvq/dWd6v4Lid38NvX+YN8xAs4kDT9qoWCODVYeiWYBP8AdYEq38JMnwEREBERAREQE8ZgASTgDkk9AJjfcqKWdgqqMkk4AHzlYlTakhrFK09VrIwX8jYPBfEIf4vIB4brr/epbuqx8LMue9P909KfXgt1BAwWlaDXb8o67LVxuQ8/JlP3kPg30OCCBNkTX6EWYOSjryli/Ep8fmp8QeDAlxIGh1xLd1cAloGcD4XH4kz1HTI6qTz4Ez4CIiAiIgJp1eqStS7nCj6kk8AADksTgADkkzHXa1aly2SScKo5Zm8Ao8T/AE5JwATI2k0TM4tvwXHwIOVrB4483I4LfMDAzkNJOqb9qAAB00525K+r+Fvlg7R0Oc7hP0WrS1dy/IgjDKfFWB5BHlJEr9bom3d7SQtuMEH4LAPB8ePk3UeoyCFhEi6DWraDgFWU4dG+JT5Ef0I4I5ElQEREBIuv1y1AcFnY4RF+Jj6eg6kngDkzHX64V4VRvsb4EB5OOpJ+6g4yx6epIB80GhKk2WHfawwW8APwoPup+p6mBE36ir9paRap+NEXmr/D4y6+eeTyR+GWtNqsoZCGVhkMDkEeByOszlXbpmpY2UruQnNlI8/Fq/AN4lejdeDkkLSJq0upWxQ6NuU+P9QR4EHgg8gzbAREQE13sQrFcZCkjPTOOM+k2RA+e9me1OpFdbO9bnuDbYHdVVv2FF2EIQEfGwAOevXiSO0vaF6qXsqQ179Q3IoZgiI6owbYpza53EFvM+QB6zXiitQ1iIQCNo2AktwFCrjluBjHl6SP2ZahexHqNVjnvGrYghhgLuUj3T0UMB0PzBIbOy9WzW6itjkV2LtOMHa6K+CPMEn6YllNOn0qpuKjl2LsfEsQB+gAA9AJugIiICVPtRqbK9M7UsFfKKGPhudUJHB5wTjgy2njKCMEAj1gcRX7QuWK2ql1X7NSjMps3NZamQoQBhlQSeOAfLmTX2tbnSE6gHve6FlahPd71WYHGN5y2ApGAAhJzzL7XvXWy7ale45FagDcfxe9j3UGeT6+JIB19kVUlQFr2PUCm1gO8qzztDfhx0IOCMY4gbewdW1tCs/LBnRjjG41u1ZbHrtz9ZYTTpNMtaKiDCqAAPQep6n1m6AiIgJzftr2lbQlbVttUd674IDFa6LLAAWVgMlR4eE6SYWVhviAPzGeowf0yIHFL7R2ur1v3TFr7UrYEM1ezVLSpdNuBt3qQfNOes363ti1LL9moFirRdavwYD0OMphRlQB7rFs5J424xLftPusvUmn71mXNorwrBOoJbj3/FRnPjx1kpNNRfWSoVlsA3EDBYKejHg+BUg+oMCdW2QD5gGc37Z9pXU921bbUCXWPggMe7r3KAWRhjPX5CdNMLKlb4lB+YB69YHFp7Q2MAjCtna+xa7FIJrC6saY7htwrbXwvXJUgzfb2vaPtL16gWpSjseEC94j5NaAe9tCBkYnPvEYOQQOlv7NqZXUoo34LFRgkg5U5HOQeQfAzG3smlgR3SjcQWKqAWwwbBI5IJAyPGBMBnsRATkfaDte+vVWKrgVrQhUDGd79/ksCpyB3YwAROumD0qeSoJ9QPX/AHP5mByem7dex61c1IyqzNcpDrs7lXwCQMHLKSB1C+vHvZ3a9ofa1vehdWtWfcJauyoMp3IAud/vYA4U4OeDJ9uqoDKVpxTVYSbkwEWwgq3A5ZcFgzdAT6EraL2dVmsqigISyBQAu5gQTgcE4LfmYEucZ7S9t303X7XARKRsA28OadTYWbcpzzUOhH9Z2c1vSp6qD8wPUf0J/MwOUq7cZ7CpaqlkrsZ71w6bUrrdcsQOAbQxHHwdeZs7L7Vt/YsbDZXbqjUhYIHNRpLqzBAMNvRiBgHY4yMy/s7MqO0d2oCFiAAAPeBDAgcEEE5B9PKep2ZUrKy1quwkgKABuYbS2Bxu25GfImBLnDdrdvaiu7UAOoC2BKxlQgAGnY7spnJ708548p3M1Pp0Ocopz1yBz0/2H5CByp7bLmxmsr03dVsLLVAcHbbsBViMkAB8DwZ+hxgzOx9fduoFjbhaLuDs3gIwNZbZxu2EhscZ2+Oc279l0krmtcKpQLgbdpIJBXoRlVPpiZU9nVK4dUClVKqAMABiC2AOMkhcn0ECVOFPb2pWxgbEydUVUMwFYQXGoDOzcDgZzk5Plmd1NNmkrYENWpB6gqDnPJ6jzgcvp+17batTZTspZaA3w7lNh37n8N4wihScZHJ8p52x7TvpTWSptFtKNgDlWGdxyPA5X8jOnXRIHLhcEoEI8CoJKjHTjLfmZ59gr3lyoLFVXnoFXO0AdByzfnAkxExdsAnyGeP9oGUi6/WrUBkFmY4RF+Jm8h/9J4A5JAlDoPbOt0rd62RbFLDAdmVdgcF1CZHunJ8BjrGp7XWnvtQKzaFZlNhdBhFAYrX/ABEKF+8wOSMAwLjRaJt3e3ENbjAA+GtT1VfM+bdT6DAG/XaJbVAbIIOVYcMreBU+B/QgkHIJEx0WuFjWLgq1bAEHxDKGU/Ig4+YMkX2hVZjnCgk4GTgDPA84ELSaxlYVX4D/AHHHC2AdceTgdV+oyOlhORHtTRdWg1FZRbEL8byawq1WKWwgZCFsVt3RcZzJt/bzVVM4ra5Ki6taWRd3d7Q2BjlyxKqAACUPI4yHQxImh1wsNi4w1Vmxh81V1P1VlPpyPCO1teKKLbmBYVozkKCSdozgAQJcha/XbCErXfaw91c4AH4mP3UHn49Bkys0vtTWXFdilGKgkjeyqxc14Ztg2+8AMtgczRpu1RUosFLuttgDXM67nLWd0m1ccn7wUYAXGOeIF32foe7yzNvtfG9yMZx0AH3UGThfUk5JJPmv0O8h0bZaowr4yCOu1h95D5eHUYMz7N1otUnG0q7Iw8mRip+nGQfIiau3O0vs9LW7C+CqhRnlnYIvQHAyRk4gZ6DX78qy7LV+JCc/IqfvIfA/Q4IIEycy/bNFzhXJqsTayWqGKgsCSN5Xbg7SNrfFjp0k6jtzc9CClwbqmsDHG0AAFVJ67iCDwDjx8MhcRI3ZutF1SWKCAw6HqCOGB9QQR9JG7c7V+zqh2Fy9i1gDOMnJySFOAAD4QLKVur1bOxpoPvD47MZWsH9DYRyF8Op4wGrT7U0vXaCz1lVJ3KpOQKltOx2XaX2twOvGcTOrtM0EUjSlfcdkHeAszKgdyfHaSSu9jkt1HIJC60WkWpdqDxJJPJZj1LHxY+ciarRsjm2j4j8dfRbPDOfu2AdG8eh8CJuk1C2IliHKuoZT5qwyP0lb7QduDTd3lC28vkncFVUQuxZgpxwIFhotWtq7lz1wQRhlYdQw8CJvnLL27QzNcodLVd6ymCBdttNCjcV2sN5Xkcru56kGfqPaAIdQDU4GnVHYnA3IxbcyjqQoRj64484F1ERAREpu1e3xTfXTsJ3ruLHIUA2JUBkKQWLOMDI+fIgXMqWc6n3UJWjozjg2+aqeoTzYdeg85XntynVVUgb82NXmnBUsHVmwSw96vC2HK8N3ZGeokij2gwSllBr2mkH3gQq3ErWDjgOGC5XwDqckQLyusKAqgAAYAA4AHQY8pVGptLzWpajxrAy1fmUA5KeaeH3fwy3nP9qe0603WVd2T3dQsZiSASy2sqr7uCcVPnkfXmBe02qyhlIZSMgg5BB6EGZznuzu0qe8Hcb/ANqSWqKlQhC94z7GUMMhk6cMXB8STJ0PbwsFbGpqxZdZT72NyuhYDIH4tjePHA8YFxERAREQEREBERAREQE8Ins8ZgBknAHjAoB7J1KoCW3JhAmVZclBWtWDlD1VRyOc8jE16Tseu1LFq1BFJsfHcuvwuoFiNkEH3skEcjdwR4zedV5rpvyN3+1P/wC/7vxbtXoCD3lGEsAAIPCWKOisB09GAyvqMgh72Z2d3TWtx77KABn3a0UKg56nqf4vSTrE3Ag9CCPzkfQa1bQcAqynDo3xK3kf/hHBHIkqBzzeyVWMLZcnubDtZfeQ11VEHK+K1JyMHOcETyz2Y3EDv7K1rtssqFfd4BsIY7lsrYFlYvtPgG850UQIPZ2hKNc7HLW2buOgCqtaj57VBPqTN+v0i21PU2droyHHXDDBx6zfECjf2XqLlu8tAY5dAV2uO8NuDlc43E9COOJqo9mSGqY6i1e53LWqd3t2FywyHrbD7cIWUg4HGMmdDECF2TojUrbiCz2PYxHTLsTgegGF+k2doaNbk2PnG5G465R1cfqBJMQKH/hWrPx2lOM17l2Eru2k+7nIznggcDPSS9J2YVWgud1lFZQEHCtkBcnjPIA+WT1lnECF2Pou5pSsncRksfN2JZzjyLEmZ6/QraFDZ91w4wfEAj8uTJUQObf2Pq2Mgtt2lSFVipVX7oUhwAoO4KOhOOTxzNydgur23i9zdbXgq2w1Btm0Afs+8FYbLBQ3Uk+MvogR+z9ItNVdS/DXWqDPkoCj9BI/a/ZFeoXbYWA2uvukDixCjeHkTLCIHO3eyq4JSxywZnrDkFUdrhe2MKDhnUA5JwOBiTO1OxhYt+1irX1JU5J4CKWzjj4trv8AXEtogeAT2IgJW9pdi13OruWyu3GCMe7bXaPD8Va/TMsogc9V7LLX3bV2Oz1NWENhBxWiumwbVH3bLMEgnJGSQMRT7M7K+6F9liNclj97s3e43eHBRFJZmC5LE8ToYgJUdo+z1Vzu7l8uqqcEYwq3KPDyuf8AIeUt4gUmn7A7u1LVsZ3DNvawglkZFXA2qAMbKz08Dnk5m09jAGsKfcW972z1LtuIA4+Hc5P8IltEBERAREQEREBERAREQIdPalLttW1Sd5TAPVxuJA8yNj9Pwnylf2nqKy5XUWIlSbfcLc2FslS//bkNhfHaSeBiUS+yVibcV12VrYX7o2MqnLasnnacHF1XhztIm7TdmaytHrXbZaWpJuZiDsFC1Psdlb9puR+vQPnnMDrdPqkfOxg2MdDnqAw+hBB+s3Sj7E0JrubbX3daaaikKCSNybzwxA3BVZRu8efKXF9e5WU85Uj8xiBVvdTeVfT3KLcHYw5DKMEhh9+v3lP8QIIktO0UC5tZK2DKjDcCBY2Nq7uMk5GPHkcTj6/ZC5K60C1vspFajvHUI3cU171IXwdGbw6g9Zar2Mz0vWyg2pqxaLHHxDvEs3A467Mp/DiB0lVytnaQcMVOPAjqPnNkq+yaWF2pcghXtXbnx21ojNjyJBHrtzLSAiIgIiICIiAiIgIiICIiAiIgIiICIiAiIgIiICIiAiIgIiICIiAiIgIiICIiB//Z" id="524" name="Google Shape;524;p4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introprogramming.info/wp-content/uploads/2013/07/clip_image00525.png" id="525" name="Google Shape;52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400" y="1447800"/>
            <a:ext cx="5410200" cy="2239763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533400" y="990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Notice that even though we have many recursive calls, a great fraction of them is identical.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Calculating fib(3) so many times is redundant.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we could reuse past calculations we would lower the number of recursive calls.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527" name="Google Shape;527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2300" y="2362200"/>
            <a:ext cx="914400" cy="19843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5"/>
          <p:cNvSpPr/>
          <p:nvPr/>
        </p:nvSpPr>
        <p:spPr>
          <a:xfrm>
            <a:off x="1447800" y="3026484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5"/>
          <p:cNvSpPr/>
          <p:nvPr/>
        </p:nvSpPr>
        <p:spPr>
          <a:xfrm>
            <a:off x="2667000" y="2634726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3613674" y="2623968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45"/>
          <p:cNvSpPr/>
          <p:nvPr/>
        </p:nvSpPr>
        <p:spPr>
          <a:xfrm>
            <a:off x="4833768" y="2633832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45"/>
          <p:cNvSpPr/>
          <p:nvPr/>
        </p:nvSpPr>
        <p:spPr>
          <a:xfrm>
            <a:off x="6041316" y="2231316"/>
            <a:ext cx="457200" cy="3048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45"/>
          <p:cNvSpPr/>
          <p:nvPr/>
        </p:nvSpPr>
        <p:spPr>
          <a:xfrm>
            <a:off x="76200" y="6671388"/>
            <a:ext cx="4876800" cy="1772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Fibonacci – The Memoization Method</a:t>
            </a:r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memoization table does exactly that.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our case, we will use an array to hold all the Fibonacci numbers which were calculated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time a new value is calculated we will keep the value inside the memoization table.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time a recursive call is made we will check if that value was already calculated.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it was, we can simply return the value present in the memoization table.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Otherwise, calculate as normal.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41" name="Google Shape;541;p4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542" name="Google Shape;542;p4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543" name="Google Shape;543;p4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46"/>
          <p:cNvSpPr/>
          <p:nvPr/>
        </p:nvSpPr>
        <p:spPr>
          <a:xfrm>
            <a:off x="76200" y="6671388"/>
            <a:ext cx="4876800" cy="17728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introprogramming.info/wp-content/uploads/2013/07/clip_image00525.png" id="545" name="Google Shape;54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0136" y="3765265"/>
            <a:ext cx="5410199" cy="223976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546" name="Google Shape;546;p46"/>
          <p:cNvSpPr/>
          <p:nvPr/>
        </p:nvSpPr>
        <p:spPr>
          <a:xfrm>
            <a:off x="2225936" y="4103233"/>
            <a:ext cx="5454127" cy="1916567"/>
          </a:xfrm>
          <a:custGeom>
            <a:rect b="b" l="l" r="r" t="t"/>
            <a:pathLst>
              <a:path extrusionOk="0" h="1916567" w="5454127">
                <a:moveTo>
                  <a:pt x="4389120" y="44736"/>
                </a:moveTo>
                <a:lnTo>
                  <a:pt x="4389120" y="44736"/>
                </a:lnTo>
                <a:cubicBezTo>
                  <a:pt x="4356847" y="51908"/>
                  <a:pt x="4324374" y="58234"/>
                  <a:pt x="4292301" y="66252"/>
                </a:cubicBezTo>
                <a:cubicBezTo>
                  <a:pt x="4281300" y="69002"/>
                  <a:pt x="4271368" y="77009"/>
                  <a:pt x="4260029" y="77009"/>
                </a:cubicBezTo>
                <a:cubicBezTo>
                  <a:pt x="4166727" y="77009"/>
                  <a:pt x="4073563" y="69838"/>
                  <a:pt x="3980330" y="66252"/>
                </a:cubicBezTo>
                <a:cubicBezTo>
                  <a:pt x="3818899" y="52799"/>
                  <a:pt x="3846319" y="49096"/>
                  <a:pt x="3657600" y="66252"/>
                </a:cubicBezTo>
                <a:cubicBezTo>
                  <a:pt x="3642876" y="67591"/>
                  <a:pt x="3628731" y="72761"/>
                  <a:pt x="3614570" y="77009"/>
                </a:cubicBezTo>
                <a:cubicBezTo>
                  <a:pt x="3592847" y="83526"/>
                  <a:pt x="3550024" y="98524"/>
                  <a:pt x="3550024" y="98524"/>
                </a:cubicBezTo>
                <a:cubicBezTo>
                  <a:pt x="3528509" y="112868"/>
                  <a:pt x="3510009" y="133378"/>
                  <a:pt x="3485478" y="141555"/>
                </a:cubicBezTo>
                <a:lnTo>
                  <a:pt x="3420932" y="163070"/>
                </a:lnTo>
                <a:cubicBezTo>
                  <a:pt x="3339908" y="217088"/>
                  <a:pt x="3442883" y="153662"/>
                  <a:pt x="3345629" y="195343"/>
                </a:cubicBezTo>
                <a:cubicBezTo>
                  <a:pt x="3167047" y="271879"/>
                  <a:pt x="3430652" y="168969"/>
                  <a:pt x="3291840" y="238374"/>
                </a:cubicBezTo>
                <a:cubicBezTo>
                  <a:pt x="3271555" y="248516"/>
                  <a:pt x="3247579" y="249746"/>
                  <a:pt x="3227294" y="259889"/>
                </a:cubicBezTo>
                <a:lnTo>
                  <a:pt x="3141233" y="302920"/>
                </a:lnTo>
                <a:cubicBezTo>
                  <a:pt x="3126890" y="310092"/>
                  <a:pt x="3113761" y="320546"/>
                  <a:pt x="3098203" y="324435"/>
                </a:cubicBezTo>
                <a:cubicBezTo>
                  <a:pt x="3083859" y="328021"/>
                  <a:pt x="3069016" y="330002"/>
                  <a:pt x="3055172" y="335193"/>
                </a:cubicBezTo>
                <a:cubicBezTo>
                  <a:pt x="3040156" y="340824"/>
                  <a:pt x="3027031" y="350752"/>
                  <a:pt x="3012141" y="356708"/>
                </a:cubicBezTo>
                <a:cubicBezTo>
                  <a:pt x="2986753" y="366863"/>
                  <a:pt x="2924279" y="387596"/>
                  <a:pt x="2893807" y="388981"/>
                </a:cubicBezTo>
                <a:cubicBezTo>
                  <a:pt x="2754056" y="395334"/>
                  <a:pt x="2614108" y="396153"/>
                  <a:pt x="2474259" y="399739"/>
                </a:cubicBezTo>
                <a:cubicBezTo>
                  <a:pt x="2463501" y="403325"/>
                  <a:pt x="2452987" y="407746"/>
                  <a:pt x="2441986" y="410496"/>
                </a:cubicBezTo>
                <a:cubicBezTo>
                  <a:pt x="2395832" y="422034"/>
                  <a:pt x="2371612" y="422420"/>
                  <a:pt x="2323652" y="432012"/>
                </a:cubicBezTo>
                <a:cubicBezTo>
                  <a:pt x="2309154" y="434912"/>
                  <a:pt x="2294783" y="438521"/>
                  <a:pt x="2280621" y="442769"/>
                </a:cubicBezTo>
                <a:cubicBezTo>
                  <a:pt x="2258899" y="449286"/>
                  <a:pt x="2238314" y="459836"/>
                  <a:pt x="2216076" y="464284"/>
                </a:cubicBezTo>
                <a:cubicBezTo>
                  <a:pt x="2193095" y="468880"/>
                  <a:pt x="2118057" y="484489"/>
                  <a:pt x="2097741" y="485800"/>
                </a:cubicBezTo>
                <a:cubicBezTo>
                  <a:pt x="2008208" y="491576"/>
                  <a:pt x="1918447" y="492971"/>
                  <a:pt x="1828800" y="496557"/>
                </a:cubicBezTo>
                <a:cubicBezTo>
                  <a:pt x="1811348" y="499050"/>
                  <a:pt x="1735828" y="507204"/>
                  <a:pt x="1710466" y="518073"/>
                </a:cubicBezTo>
                <a:cubicBezTo>
                  <a:pt x="1698582" y="523166"/>
                  <a:pt x="1689543" y="533397"/>
                  <a:pt x="1678193" y="539588"/>
                </a:cubicBezTo>
                <a:cubicBezTo>
                  <a:pt x="1650036" y="554946"/>
                  <a:pt x="1620819" y="568275"/>
                  <a:pt x="1592132" y="582619"/>
                </a:cubicBezTo>
                <a:cubicBezTo>
                  <a:pt x="1567710" y="594830"/>
                  <a:pt x="1538118" y="607401"/>
                  <a:pt x="1516829" y="625649"/>
                </a:cubicBezTo>
                <a:cubicBezTo>
                  <a:pt x="1464276" y="670695"/>
                  <a:pt x="1490918" y="661971"/>
                  <a:pt x="1441525" y="690195"/>
                </a:cubicBezTo>
                <a:cubicBezTo>
                  <a:pt x="1427601" y="698151"/>
                  <a:pt x="1413234" y="705393"/>
                  <a:pt x="1398494" y="711710"/>
                </a:cubicBezTo>
                <a:cubicBezTo>
                  <a:pt x="1388071" y="716177"/>
                  <a:pt x="1376363" y="717397"/>
                  <a:pt x="1366221" y="722468"/>
                </a:cubicBezTo>
                <a:cubicBezTo>
                  <a:pt x="1354657" y="728250"/>
                  <a:pt x="1345763" y="738732"/>
                  <a:pt x="1333949" y="743983"/>
                </a:cubicBezTo>
                <a:cubicBezTo>
                  <a:pt x="1313225" y="753194"/>
                  <a:pt x="1269403" y="765499"/>
                  <a:pt x="1269403" y="765499"/>
                </a:cubicBezTo>
                <a:cubicBezTo>
                  <a:pt x="1251520" y="783381"/>
                  <a:pt x="1240041" y="797673"/>
                  <a:pt x="1215614" y="808529"/>
                </a:cubicBezTo>
                <a:cubicBezTo>
                  <a:pt x="1194890" y="817740"/>
                  <a:pt x="1172584" y="822872"/>
                  <a:pt x="1151069" y="830044"/>
                </a:cubicBezTo>
                <a:lnTo>
                  <a:pt x="1054250" y="862317"/>
                </a:lnTo>
                <a:lnTo>
                  <a:pt x="989704" y="883833"/>
                </a:lnTo>
                <a:cubicBezTo>
                  <a:pt x="978946" y="887419"/>
                  <a:pt x="968728" y="893608"/>
                  <a:pt x="957431" y="894590"/>
                </a:cubicBezTo>
                <a:lnTo>
                  <a:pt x="710005" y="916106"/>
                </a:lnTo>
                <a:cubicBezTo>
                  <a:pt x="688490" y="923278"/>
                  <a:pt x="664329" y="925041"/>
                  <a:pt x="645459" y="937621"/>
                </a:cubicBezTo>
                <a:cubicBezTo>
                  <a:pt x="634701" y="944793"/>
                  <a:pt x="623282" y="951059"/>
                  <a:pt x="613186" y="959136"/>
                </a:cubicBezTo>
                <a:cubicBezTo>
                  <a:pt x="605266" y="965472"/>
                  <a:pt x="600368" y="975434"/>
                  <a:pt x="591671" y="980652"/>
                </a:cubicBezTo>
                <a:cubicBezTo>
                  <a:pt x="581947" y="986486"/>
                  <a:pt x="570156" y="987823"/>
                  <a:pt x="559398" y="991409"/>
                </a:cubicBezTo>
                <a:cubicBezTo>
                  <a:pt x="460065" y="1057630"/>
                  <a:pt x="582253" y="973125"/>
                  <a:pt x="505610" y="1034440"/>
                </a:cubicBezTo>
                <a:cubicBezTo>
                  <a:pt x="495514" y="1042517"/>
                  <a:pt x="483153" y="1047541"/>
                  <a:pt x="473337" y="1055955"/>
                </a:cubicBezTo>
                <a:cubicBezTo>
                  <a:pt x="457935" y="1069156"/>
                  <a:pt x="430306" y="1098986"/>
                  <a:pt x="430306" y="1098986"/>
                </a:cubicBezTo>
                <a:cubicBezTo>
                  <a:pt x="383328" y="1239929"/>
                  <a:pt x="457096" y="1034649"/>
                  <a:pt x="398033" y="1152774"/>
                </a:cubicBezTo>
                <a:cubicBezTo>
                  <a:pt x="387890" y="1173059"/>
                  <a:pt x="392555" y="1201283"/>
                  <a:pt x="376518" y="1217320"/>
                </a:cubicBezTo>
                <a:cubicBezTo>
                  <a:pt x="365760" y="1228078"/>
                  <a:pt x="353984" y="1237906"/>
                  <a:pt x="344245" y="1249593"/>
                </a:cubicBezTo>
                <a:cubicBezTo>
                  <a:pt x="335968" y="1259525"/>
                  <a:pt x="331872" y="1272724"/>
                  <a:pt x="322730" y="1281866"/>
                </a:cubicBezTo>
                <a:cubicBezTo>
                  <a:pt x="313588" y="1291008"/>
                  <a:pt x="302272" y="1298130"/>
                  <a:pt x="290457" y="1303381"/>
                </a:cubicBezTo>
                <a:cubicBezTo>
                  <a:pt x="192489" y="1346921"/>
                  <a:pt x="121918" y="1329848"/>
                  <a:pt x="0" y="1335654"/>
                </a:cubicBezTo>
                <a:cubicBezTo>
                  <a:pt x="3586" y="1360755"/>
                  <a:pt x="6902" y="1385896"/>
                  <a:pt x="10758" y="1410957"/>
                </a:cubicBezTo>
                <a:cubicBezTo>
                  <a:pt x="13365" y="1427905"/>
                  <a:pt x="19825" y="1485370"/>
                  <a:pt x="32273" y="1507776"/>
                </a:cubicBezTo>
                <a:cubicBezTo>
                  <a:pt x="55619" y="1549800"/>
                  <a:pt x="100043" y="1610329"/>
                  <a:pt x="139850" y="1636868"/>
                </a:cubicBezTo>
                <a:cubicBezTo>
                  <a:pt x="161365" y="1651212"/>
                  <a:pt x="186111" y="1661614"/>
                  <a:pt x="204396" y="1679899"/>
                </a:cubicBezTo>
                <a:cubicBezTo>
                  <a:pt x="215154" y="1690657"/>
                  <a:pt x="224010" y="1703733"/>
                  <a:pt x="236669" y="1712172"/>
                </a:cubicBezTo>
                <a:cubicBezTo>
                  <a:pt x="251732" y="1722214"/>
                  <a:pt x="313544" y="1731182"/>
                  <a:pt x="322730" y="1733687"/>
                </a:cubicBezTo>
                <a:cubicBezTo>
                  <a:pt x="344610" y="1739654"/>
                  <a:pt x="365274" y="1749701"/>
                  <a:pt x="387276" y="1755202"/>
                </a:cubicBezTo>
                <a:cubicBezTo>
                  <a:pt x="401619" y="1758788"/>
                  <a:pt x="416145" y="1761712"/>
                  <a:pt x="430306" y="1765960"/>
                </a:cubicBezTo>
                <a:cubicBezTo>
                  <a:pt x="430356" y="1765975"/>
                  <a:pt x="510964" y="1792846"/>
                  <a:pt x="527125" y="1798233"/>
                </a:cubicBezTo>
                <a:cubicBezTo>
                  <a:pt x="537883" y="1801819"/>
                  <a:pt x="548213" y="1807126"/>
                  <a:pt x="559398" y="1808990"/>
                </a:cubicBezTo>
                <a:cubicBezTo>
                  <a:pt x="580913" y="1812576"/>
                  <a:pt x="602651" y="1815016"/>
                  <a:pt x="623944" y="1819748"/>
                </a:cubicBezTo>
                <a:cubicBezTo>
                  <a:pt x="635014" y="1822208"/>
                  <a:pt x="645060" y="1828478"/>
                  <a:pt x="656217" y="1830506"/>
                </a:cubicBezTo>
                <a:cubicBezTo>
                  <a:pt x="684661" y="1835678"/>
                  <a:pt x="713704" y="1836867"/>
                  <a:pt x="742278" y="1841263"/>
                </a:cubicBezTo>
                <a:cubicBezTo>
                  <a:pt x="760350" y="1844043"/>
                  <a:pt x="777942" y="1849604"/>
                  <a:pt x="796066" y="1852021"/>
                </a:cubicBezTo>
                <a:cubicBezTo>
                  <a:pt x="894299" y="1865119"/>
                  <a:pt x="999807" y="1868121"/>
                  <a:pt x="1097280" y="1873536"/>
                </a:cubicBezTo>
                <a:cubicBezTo>
                  <a:pt x="1261777" y="1906436"/>
                  <a:pt x="1002707" y="1855982"/>
                  <a:pt x="1237130" y="1895052"/>
                </a:cubicBezTo>
                <a:cubicBezTo>
                  <a:pt x="1251714" y="1897483"/>
                  <a:pt x="1265477" y="1904082"/>
                  <a:pt x="1280160" y="1905809"/>
                </a:cubicBezTo>
                <a:cubicBezTo>
                  <a:pt x="1326594" y="1911272"/>
                  <a:pt x="1373393" y="1912981"/>
                  <a:pt x="1420010" y="1916567"/>
                </a:cubicBezTo>
                <a:lnTo>
                  <a:pt x="2097741" y="1905809"/>
                </a:lnTo>
                <a:cubicBezTo>
                  <a:pt x="2346961" y="1900507"/>
                  <a:pt x="2387214" y="1898964"/>
                  <a:pt x="2592593" y="1884294"/>
                </a:cubicBezTo>
                <a:cubicBezTo>
                  <a:pt x="2639229" y="1880963"/>
                  <a:pt x="2685921" y="1878188"/>
                  <a:pt x="2732443" y="1873536"/>
                </a:cubicBezTo>
                <a:cubicBezTo>
                  <a:pt x="2757673" y="1871013"/>
                  <a:pt x="2782613" y="1866130"/>
                  <a:pt x="2807746" y="1862779"/>
                </a:cubicBezTo>
                <a:cubicBezTo>
                  <a:pt x="2831306" y="1859638"/>
                  <a:pt x="2942072" y="1846671"/>
                  <a:pt x="2969111" y="1841263"/>
                </a:cubicBezTo>
                <a:cubicBezTo>
                  <a:pt x="2998107" y="1835464"/>
                  <a:pt x="3026176" y="1825547"/>
                  <a:pt x="3055172" y="1819748"/>
                </a:cubicBezTo>
                <a:cubicBezTo>
                  <a:pt x="3080036" y="1814775"/>
                  <a:pt x="3105415" y="1812846"/>
                  <a:pt x="3130476" y="1808990"/>
                </a:cubicBezTo>
                <a:cubicBezTo>
                  <a:pt x="3152034" y="1805673"/>
                  <a:pt x="3173463" y="1801550"/>
                  <a:pt x="3195021" y="1798233"/>
                </a:cubicBezTo>
                <a:cubicBezTo>
                  <a:pt x="3220082" y="1794377"/>
                  <a:pt x="3245264" y="1791331"/>
                  <a:pt x="3270325" y="1787475"/>
                </a:cubicBezTo>
                <a:cubicBezTo>
                  <a:pt x="3308260" y="1781639"/>
                  <a:pt x="3350908" y="1774349"/>
                  <a:pt x="3388659" y="1765960"/>
                </a:cubicBezTo>
                <a:cubicBezTo>
                  <a:pt x="3403092" y="1762753"/>
                  <a:pt x="3417257" y="1758409"/>
                  <a:pt x="3431690" y="1755202"/>
                </a:cubicBezTo>
                <a:cubicBezTo>
                  <a:pt x="3449539" y="1751235"/>
                  <a:pt x="3467838" y="1749255"/>
                  <a:pt x="3485478" y="1744444"/>
                </a:cubicBezTo>
                <a:cubicBezTo>
                  <a:pt x="3619415" y="1707916"/>
                  <a:pt x="3480817" y="1734463"/>
                  <a:pt x="3614570" y="1712172"/>
                </a:cubicBezTo>
                <a:cubicBezTo>
                  <a:pt x="3723165" y="1647015"/>
                  <a:pt x="3610169" y="1709523"/>
                  <a:pt x="3732904" y="1658383"/>
                </a:cubicBezTo>
                <a:cubicBezTo>
                  <a:pt x="3755108" y="1649131"/>
                  <a:pt x="3775245" y="1635362"/>
                  <a:pt x="3797450" y="1626110"/>
                </a:cubicBezTo>
                <a:cubicBezTo>
                  <a:pt x="3818385" y="1617387"/>
                  <a:pt x="3841061" y="1613318"/>
                  <a:pt x="3861996" y="1604595"/>
                </a:cubicBezTo>
                <a:cubicBezTo>
                  <a:pt x="3884200" y="1595343"/>
                  <a:pt x="3903721" y="1579929"/>
                  <a:pt x="3926541" y="1572322"/>
                </a:cubicBezTo>
                <a:cubicBezTo>
                  <a:pt x="3947234" y="1565424"/>
                  <a:pt x="3969627" y="1565466"/>
                  <a:pt x="3991087" y="1561564"/>
                </a:cubicBezTo>
                <a:cubicBezTo>
                  <a:pt x="4009077" y="1558293"/>
                  <a:pt x="4026946" y="1554393"/>
                  <a:pt x="4044876" y="1550807"/>
                </a:cubicBezTo>
                <a:cubicBezTo>
                  <a:pt x="4077798" y="1534346"/>
                  <a:pt x="4105987" y="1518763"/>
                  <a:pt x="4141694" y="1507776"/>
                </a:cubicBezTo>
                <a:cubicBezTo>
                  <a:pt x="4169957" y="1499080"/>
                  <a:pt x="4199069" y="1493433"/>
                  <a:pt x="4227756" y="1486261"/>
                </a:cubicBezTo>
                <a:lnTo>
                  <a:pt x="4270786" y="1475503"/>
                </a:lnTo>
                <a:lnTo>
                  <a:pt x="4356847" y="1453988"/>
                </a:lnTo>
                <a:cubicBezTo>
                  <a:pt x="4371191" y="1450402"/>
                  <a:pt x="4386654" y="1449842"/>
                  <a:pt x="4399878" y="1443230"/>
                </a:cubicBezTo>
                <a:cubicBezTo>
                  <a:pt x="4444394" y="1420973"/>
                  <a:pt x="4454282" y="1413493"/>
                  <a:pt x="4507454" y="1400200"/>
                </a:cubicBezTo>
                <a:cubicBezTo>
                  <a:pt x="4521243" y="1396753"/>
                  <a:pt x="4567324" y="1386401"/>
                  <a:pt x="4582758" y="1378684"/>
                </a:cubicBezTo>
                <a:cubicBezTo>
                  <a:pt x="4594322" y="1372902"/>
                  <a:pt x="4603216" y="1362420"/>
                  <a:pt x="4615031" y="1357169"/>
                </a:cubicBezTo>
                <a:cubicBezTo>
                  <a:pt x="4635755" y="1347958"/>
                  <a:pt x="4659292" y="1345796"/>
                  <a:pt x="4679577" y="1335654"/>
                </a:cubicBezTo>
                <a:cubicBezTo>
                  <a:pt x="4693920" y="1328482"/>
                  <a:pt x="4707867" y="1320456"/>
                  <a:pt x="4722607" y="1314139"/>
                </a:cubicBezTo>
                <a:cubicBezTo>
                  <a:pt x="4733030" y="1309672"/>
                  <a:pt x="4744738" y="1308452"/>
                  <a:pt x="4754880" y="1303381"/>
                </a:cubicBezTo>
                <a:cubicBezTo>
                  <a:pt x="4766444" y="1297599"/>
                  <a:pt x="4775589" y="1287648"/>
                  <a:pt x="4787153" y="1281866"/>
                </a:cubicBezTo>
                <a:cubicBezTo>
                  <a:pt x="4797295" y="1276795"/>
                  <a:pt x="4809284" y="1276179"/>
                  <a:pt x="4819426" y="1271108"/>
                </a:cubicBezTo>
                <a:cubicBezTo>
                  <a:pt x="4902842" y="1229400"/>
                  <a:pt x="4802853" y="1265876"/>
                  <a:pt x="4883972" y="1238835"/>
                </a:cubicBezTo>
                <a:cubicBezTo>
                  <a:pt x="4980376" y="1166532"/>
                  <a:pt x="4940197" y="1194180"/>
                  <a:pt x="5002306" y="1152774"/>
                </a:cubicBezTo>
                <a:cubicBezTo>
                  <a:pt x="5046640" y="1086272"/>
                  <a:pt x="4997416" y="1151144"/>
                  <a:pt x="5056094" y="1098986"/>
                </a:cubicBezTo>
                <a:lnTo>
                  <a:pt x="5152913" y="1002167"/>
                </a:lnTo>
                <a:cubicBezTo>
                  <a:pt x="5167257" y="987823"/>
                  <a:pt x="5183773" y="975364"/>
                  <a:pt x="5195944" y="959136"/>
                </a:cubicBezTo>
                <a:lnTo>
                  <a:pt x="5292763" y="830044"/>
                </a:lnTo>
                <a:lnTo>
                  <a:pt x="5357309" y="743983"/>
                </a:lnTo>
                <a:lnTo>
                  <a:pt x="5378824" y="700953"/>
                </a:lnTo>
                <a:cubicBezTo>
                  <a:pt x="5382410" y="686609"/>
                  <a:pt x="5385333" y="672084"/>
                  <a:pt x="5389581" y="657922"/>
                </a:cubicBezTo>
                <a:cubicBezTo>
                  <a:pt x="5396098" y="636199"/>
                  <a:pt x="5403925" y="614891"/>
                  <a:pt x="5411097" y="593376"/>
                </a:cubicBezTo>
                <a:cubicBezTo>
                  <a:pt x="5414683" y="582618"/>
                  <a:pt x="5419104" y="572104"/>
                  <a:pt x="5421854" y="561103"/>
                </a:cubicBezTo>
                <a:cubicBezTo>
                  <a:pt x="5435362" y="507072"/>
                  <a:pt x="5427937" y="532099"/>
                  <a:pt x="5443370" y="485800"/>
                </a:cubicBezTo>
                <a:cubicBezTo>
                  <a:pt x="5446956" y="464285"/>
                  <a:pt x="5454127" y="443066"/>
                  <a:pt x="5454127" y="421254"/>
                </a:cubicBezTo>
                <a:cubicBezTo>
                  <a:pt x="5454127" y="391515"/>
                  <a:pt x="5439354" y="348935"/>
                  <a:pt x="5421854" y="324435"/>
                </a:cubicBezTo>
                <a:cubicBezTo>
                  <a:pt x="5404507" y="300150"/>
                  <a:pt x="5354431" y="265107"/>
                  <a:pt x="5335793" y="249132"/>
                </a:cubicBezTo>
                <a:cubicBezTo>
                  <a:pt x="5307773" y="225115"/>
                  <a:pt x="5319356" y="224776"/>
                  <a:pt x="5282005" y="206101"/>
                </a:cubicBezTo>
                <a:cubicBezTo>
                  <a:pt x="5271863" y="201030"/>
                  <a:pt x="5259874" y="200414"/>
                  <a:pt x="5249732" y="195343"/>
                </a:cubicBezTo>
                <a:cubicBezTo>
                  <a:pt x="5238168" y="189561"/>
                  <a:pt x="5229274" y="179079"/>
                  <a:pt x="5217459" y="173828"/>
                </a:cubicBezTo>
                <a:cubicBezTo>
                  <a:pt x="5196735" y="164617"/>
                  <a:pt x="5173198" y="162456"/>
                  <a:pt x="5152913" y="152313"/>
                </a:cubicBezTo>
                <a:cubicBezTo>
                  <a:pt x="5138570" y="145141"/>
                  <a:pt x="5123226" y="139692"/>
                  <a:pt x="5109883" y="130797"/>
                </a:cubicBezTo>
                <a:cubicBezTo>
                  <a:pt x="5101444" y="125171"/>
                  <a:pt x="5096806" y="114908"/>
                  <a:pt x="5088367" y="109282"/>
                </a:cubicBezTo>
                <a:cubicBezTo>
                  <a:pt x="5066854" y="94940"/>
                  <a:pt x="5038164" y="84180"/>
                  <a:pt x="5013064" y="77009"/>
                </a:cubicBezTo>
                <a:cubicBezTo>
                  <a:pt x="4998848" y="72947"/>
                  <a:pt x="4984377" y="69838"/>
                  <a:pt x="4970033" y="66252"/>
                </a:cubicBezTo>
                <a:cubicBezTo>
                  <a:pt x="4959275" y="59080"/>
                  <a:pt x="4949575" y="49987"/>
                  <a:pt x="4937760" y="44736"/>
                </a:cubicBezTo>
                <a:cubicBezTo>
                  <a:pt x="4900689" y="28260"/>
                  <a:pt x="4849259" y="15470"/>
                  <a:pt x="4808669" y="12463"/>
                </a:cubicBezTo>
                <a:cubicBezTo>
                  <a:pt x="4640423" y="0"/>
                  <a:pt x="4613681" y="1706"/>
                  <a:pt x="4475181" y="1706"/>
                </a:cubicBezTo>
                <a:lnTo>
                  <a:pt x="4335332" y="77009"/>
                </a:lnTo>
                <a:lnTo>
                  <a:pt x="4152452" y="44736"/>
                </a:lnTo>
                <a:lnTo>
                  <a:pt x="4787153" y="44736"/>
                </a:lnTo>
                <a:lnTo>
                  <a:pt x="4292301" y="44736"/>
                </a:lnTo>
                <a:lnTo>
                  <a:pt x="4356847" y="281404"/>
                </a:lnTo>
                <a:lnTo>
                  <a:pt x="4260029" y="109282"/>
                </a:lnTo>
                <a:lnTo>
                  <a:pt x="4335332" y="33979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46"/>
          <p:cNvSpPr txBox="1"/>
          <p:nvPr/>
        </p:nvSpPr>
        <p:spPr>
          <a:xfrm>
            <a:off x="4809554" y="4125643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46"/>
          <p:cNvSpPr txBox="1"/>
          <p:nvPr/>
        </p:nvSpPr>
        <p:spPr>
          <a:xfrm>
            <a:off x="3129578" y="4548781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1844936" y="4944434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46"/>
          <p:cNvSpPr txBox="1"/>
          <p:nvPr/>
        </p:nvSpPr>
        <p:spPr>
          <a:xfrm>
            <a:off x="1235336" y="5365465"/>
            <a:ext cx="17526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memoization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"/>
          <p:cNvSpPr txBox="1"/>
          <p:nvPr/>
        </p:nvSpPr>
        <p:spPr>
          <a:xfrm>
            <a:off x="166050" y="751744"/>
            <a:ext cx="8761500" cy="50013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long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fibonacciMemoization(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n){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fibonacciMemoization(n,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[n + 1]);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long</a:t>
            </a:r>
            <a:r>
              <a:rPr b="1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fibonacciMemoization(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n,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long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fib) 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0" i="0" lang="en-US" sz="13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// if n is 0 or 1, return n</a:t>
            </a:r>
            <a:endParaRPr b="0" i="0" sz="13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 == 0 || n == 1) 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if the Fibonacci number has already been calculated, return it</a:t>
            </a:r>
            <a:endParaRPr b="0" i="0" sz="13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(fib[n] != 0) {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fib[n];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 // the Fibonacci number at index n is the sum of the previous two numbers</a:t>
            </a:r>
            <a:endParaRPr b="0" i="0" sz="13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fib[n] = fibonacciMemoization(n - 1, fib) + fibonacciMemoization(n - 2, fib);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fib[n];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7" name="Google Shape;557;p48"/>
          <p:cNvSpPr txBox="1"/>
          <p:nvPr/>
        </p:nvSpPr>
        <p:spPr>
          <a:xfrm>
            <a:off x="166050" y="48175"/>
            <a:ext cx="82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Question 4 - Memoization -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48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2201378f32_0_0"/>
          <p:cNvSpPr/>
          <p:nvPr/>
        </p:nvSpPr>
        <p:spPr>
          <a:xfrm flipH="1" rot="10800000">
            <a:off x="190766" y="609599"/>
            <a:ext cx="8724634" cy="5873749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4" name="Google Shape;564;g32201378f32_0_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</a:pPr>
            <a:r>
              <a:rPr lang="en-US"/>
              <a:t>Question 4 – Visual Example</a:t>
            </a:r>
            <a:endParaRPr/>
          </a:p>
        </p:txBody>
      </p:sp>
      <p:sp>
        <p:nvSpPr>
          <p:cNvPr id="565" name="Google Shape;565;g32201378f32_0_0"/>
          <p:cNvSpPr/>
          <p:nvPr/>
        </p:nvSpPr>
        <p:spPr>
          <a:xfrm>
            <a:off x="3597149" y="703910"/>
            <a:ext cx="1949700" cy="42244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66" name="Google Shape;566;g32201378f32_0_0"/>
          <p:cNvSpPr txBox="1"/>
          <p:nvPr/>
        </p:nvSpPr>
        <p:spPr>
          <a:xfrm>
            <a:off x="3630948" y="748499"/>
            <a:ext cx="1949700" cy="3224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fibonacciMemoization(4)</a:t>
            </a:r>
            <a:endParaRPr b="0" i="0" sz="9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67" name="Google Shape;567;g32201378f32_0_0"/>
          <p:cNvGrpSpPr/>
          <p:nvPr/>
        </p:nvGrpSpPr>
        <p:grpSpPr>
          <a:xfrm>
            <a:off x="4064947" y="1286330"/>
            <a:ext cx="1109549" cy="758377"/>
            <a:chOff x="3648463" y="1318454"/>
            <a:chExt cx="1026600" cy="606702"/>
          </a:xfrm>
        </p:grpSpPr>
        <p:sp>
          <p:nvSpPr>
            <p:cNvPr id="568" name="Google Shape;568;g32201378f32_0_0"/>
            <p:cNvSpPr/>
            <p:nvPr/>
          </p:nvSpPr>
          <p:spPr>
            <a:xfrm>
              <a:off x="3651155" y="1342662"/>
              <a:ext cx="1023187" cy="582494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569" name="Google Shape;569;g32201378f32_0_0"/>
            <p:cNvSpPr txBox="1"/>
            <p:nvPr/>
          </p:nvSpPr>
          <p:spPr>
            <a:xfrm>
              <a:off x="3648463" y="1318454"/>
              <a:ext cx="1026600" cy="5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Fibonacci</a:t>
              </a:r>
              <a:endParaRPr/>
            </a:p>
            <a:p>
              <a:pPr indent="0" lvl="0" marL="0" marR="0" rtl="0" algn="ctr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Memoization</a:t>
              </a:r>
              <a:endParaRPr b="0" i="0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ctr">
                <a:lnSpc>
                  <a:spcPct val="13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0" i="0" lang="en-US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(4, fib)</a:t>
              </a:r>
              <a:endParaRPr b="0" i="0" sz="9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70" name="Google Shape;570;g32201378f32_0_0"/>
          <p:cNvGrpSpPr/>
          <p:nvPr/>
        </p:nvGrpSpPr>
        <p:grpSpPr>
          <a:xfrm>
            <a:off x="2189326" y="3738928"/>
            <a:ext cx="830476" cy="1140074"/>
            <a:chOff x="2182976" y="3719878"/>
            <a:chExt cx="830476" cy="1140074"/>
          </a:xfrm>
        </p:grpSpPr>
        <p:cxnSp>
          <p:nvCxnSpPr>
            <p:cNvPr id="571" name="Google Shape;571;g32201378f32_0_0"/>
            <p:cNvCxnSpPr>
              <a:stCxn id="572" idx="3"/>
              <a:endCxn id="573" idx="3"/>
            </p:cNvCxnSpPr>
            <p:nvPr/>
          </p:nvCxnSpPr>
          <p:spPr>
            <a:xfrm rot="10800000">
              <a:off x="2182976" y="3783552"/>
              <a:ext cx="590700" cy="1076400"/>
            </a:xfrm>
            <a:prstGeom prst="curvedConnector3">
              <a:avLst>
                <a:gd fmla="val -37633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74" name="Google Shape;574;g32201378f32_0_0"/>
            <p:cNvSpPr txBox="1"/>
            <p:nvPr/>
          </p:nvSpPr>
          <p:spPr>
            <a:xfrm>
              <a:off x="2559815" y="3719878"/>
              <a:ext cx="453637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g32201378f32_0_0"/>
          <p:cNvGrpSpPr/>
          <p:nvPr/>
        </p:nvGrpSpPr>
        <p:grpSpPr>
          <a:xfrm>
            <a:off x="330526" y="3660571"/>
            <a:ext cx="830353" cy="1218431"/>
            <a:chOff x="324176" y="3641521"/>
            <a:chExt cx="830353" cy="1218431"/>
          </a:xfrm>
        </p:grpSpPr>
        <p:cxnSp>
          <p:nvCxnSpPr>
            <p:cNvPr id="576" name="Google Shape;576;g32201378f32_0_0"/>
            <p:cNvCxnSpPr>
              <a:stCxn id="577" idx="1"/>
              <a:endCxn id="573" idx="1"/>
            </p:cNvCxnSpPr>
            <p:nvPr/>
          </p:nvCxnSpPr>
          <p:spPr>
            <a:xfrm flipH="1" rot="10800000">
              <a:off x="540729" y="3783552"/>
              <a:ext cx="613800" cy="1076400"/>
            </a:xfrm>
            <a:prstGeom prst="curvedConnector3">
              <a:avLst>
                <a:gd fmla="val -38278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78" name="Google Shape;578;g32201378f32_0_0"/>
            <p:cNvSpPr txBox="1"/>
            <p:nvPr/>
          </p:nvSpPr>
          <p:spPr>
            <a:xfrm>
              <a:off x="324176" y="3641521"/>
              <a:ext cx="453637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9" name="Google Shape;579;g32201378f32_0_0"/>
          <p:cNvGrpSpPr/>
          <p:nvPr/>
        </p:nvGrpSpPr>
        <p:grpSpPr>
          <a:xfrm>
            <a:off x="2132299" y="1680516"/>
            <a:ext cx="1932686" cy="1454866"/>
            <a:chOff x="2125949" y="1661466"/>
            <a:chExt cx="1932686" cy="1454866"/>
          </a:xfrm>
        </p:grpSpPr>
        <p:grpSp>
          <p:nvGrpSpPr>
            <p:cNvPr id="580" name="Google Shape;580;g32201378f32_0_0"/>
            <p:cNvGrpSpPr/>
            <p:nvPr/>
          </p:nvGrpSpPr>
          <p:grpSpPr>
            <a:xfrm>
              <a:off x="2125949" y="2333466"/>
              <a:ext cx="1028571" cy="782866"/>
              <a:chOff x="3648463" y="1318454"/>
              <a:chExt cx="1028571" cy="1240706"/>
            </a:xfrm>
          </p:grpSpPr>
          <p:sp>
            <p:nvSpPr>
              <p:cNvPr id="581" name="Google Shape;581;g32201378f32_0_0"/>
              <p:cNvSpPr/>
              <p:nvPr/>
            </p:nvSpPr>
            <p:spPr>
              <a:xfrm>
                <a:off x="3651155" y="1393997"/>
                <a:ext cx="986505" cy="1131294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582" name="Google Shape;582;g32201378f32_0_0"/>
              <p:cNvSpPr txBox="1"/>
              <p:nvPr/>
            </p:nvSpPr>
            <p:spPr>
              <a:xfrm>
                <a:off x="3648463" y="1318454"/>
                <a:ext cx="1028571" cy="124070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Fibonacci</a:t>
                </a:r>
                <a:endParaRPr/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Memoization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(3, fib)</a:t>
                </a:r>
                <a:endParaRPr/>
              </a:p>
            </p:txBody>
          </p:sp>
        </p:grpSp>
        <p:cxnSp>
          <p:nvCxnSpPr>
            <p:cNvPr id="583" name="Google Shape;583;g32201378f32_0_0"/>
            <p:cNvCxnSpPr>
              <a:endCxn id="582" idx="0"/>
            </p:cNvCxnSpPr>
            <p:nvPr/>
          </p:nvCxnSpPr>
          <p:spPr>
            <a:xfrm flipH="1">
              <a:off x="2640235" y="1661466"/>
              <a:ext cx="1418400" cy="6720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84" name="Google Shape;584;g32201378f32_0_0"/>
          <p:cNvGrpSpPr/>
          <p:nvPr/>
        </p:nvGrpSpPr>
        <p:grpSpPr>
          <a:xfrm>
            <a:off x="1160878" y="2743949"/>
            <a:ext cx="1028571" cy="1563622"/>
            <a:chOff x="1154528" y="2743949"/>
            <a:chExt cx="1028571" cy="1563622"/>
          </a:xfrm>
        </p:grpSpPr>
        <p:grpSp>
          <p:nvGrpSpPr>
            <p:cNvPr id="585" name="Google Shape;585;g32201378f32_0_0"/>
            <p:cNvGrpSpPr/>
            <p:nvPr/>
          </p:nvGrpSpPr>
          <p:grpSpPr>
            <a:xfrm>
              <a:off x="1154528" y="3560201"/>
              <a:ext cx="1028571" cy="747370"/>
              <a:chOff x="3648463" y="1380775"/>
              <a:chExt cx="1028571" cy="435662"/>
            </a:xfrm>
          </p:grpSpPr>
          <p:sp>
            <p:nvSpPr>
              <p:cNvPr id="586" name="Google Shape;586;g32201378f32_0_0"/>
              <p:cNvSpPr/>
              <p:nvPr/>
            </p:nvSpPr>
            <p:spPr>
              <a:xfrm>
                <a:off x="3651155" y="1393997"/>
                <a:ext cx="975079" cy="42244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573" name="Google Shape;573;g32201378f32_0_0"/>
              <p:cNvSpPr txBox="1"/>
              <p:nvPr/>
            </p:nvSpPr>
            <p:spPr>
              <a:xfrm>
                <a:off x="3648463" y="1380775"/>
                <a:ext cx="1028571" cy="282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Fibonacci</a:t>
                </a:r>
                <a:endParaRPr/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Memoization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(2, fib)</a:t>
                </a:r>
                <a:endParaRPr b="0" i="0" sz="9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cxnSp>
          <p:nvCxnSpPr>
            <p:cNvPr id="587" name="Google Shape;587;g32201378f32_0_0"/>
            <p:cNvCxnSpPr>
              <a:stCxn id="582" idx="1"/>
              <a:endCxn id="573" idx="0"/>
            </p:cNvCxnSpPr>
            <p:nvPr/>
          </p:nvCxnSpPr>
          <p:spPr>
            <a:xfrm flipH="1">
              <a:off x="1668749" y="2743949"/>
              <a:ext cx="457200" cy="816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88" name="Google Shape;588;g32201378f32_0_0"/>
          <p:cNvGrpSpPr/>
          <p:nvPr/>
        </p:nvGrpSpPr>
        <p:grpSpPr>
          <a:xfrm>
            <a:off x="544387" y="3964150"/>
            <a:ext cx="1028571" cy="1282967"/>
            <a:chOff x="538037" y="3945100"/>
            <a:chExt cx="1028571" cy="1282967"/>
          </a:xfrm>
        </p:grpSpPr>
        <p:grpSp>
          <p:nvGrpSpPr>
            <p:cNvPr id="589" name="Google Shape;589;g32201378f32_0_0"/>
            <p:cNvGrpSpPr/>
            <p:nvPr/>
          </p:nvGrpSpPr>
          <p:grpSpPr>
            <a:xfrm>
              <a:off x="538037" y="4445200"/>
              <a:ext cx="1028571" cy="782867"/>
              <a:chOff x="3648463" y="1318454"/>
              <a:chExt cx="1028571" cy="1268111"/>
            </a:xfrm>
          </p:grpSpPr>
          <p:sp>
            <p:nvSpPr>
              <p:cNvPr id="577" name="Google Shape;577;g32201378f32_0_0"/>
              <p:cNvSpPr/>
              <p:nvPr/>
            </p:nvSpPr>
            <p:spPr>
              <a:xfrm>
                <a:off x="3651155" y="1393997"/>
                <a:ext cx="1025879" cy="1192568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590" name="Google Shape;590;g32201378f32_0_0"/>
              <p:cNvSpPr txBox="1"/>
              <p:nvPr/>
            </p:nvSpPr>
            <p:spPr>
              <a:xfrm>
                <a:off x="3648463" y="1318454"/>
                <a:ext cx="1028571" cy="782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Fibonacci</a:t>
                </a:r>
                <a:endParaRPr/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Memoization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(1,fib)</a:t>
                </a:r>
                <a:endParaRPr/>
              </a:p>
            </p:txBody>
          </p:sp>
        </p:grpSp>
        <p:cxnSp>
          <p:nvCxnSpPr>
            <p:cNvPr id="591" name="Google Shape;591;g32201378f32_0_0"/>
            <p:cNvCxnSpPr>
              <a:endCxn id="590" idx="0"/>
            </p:cNvCxnSpPr>
            <p:nvPr/>
          </p:nvCxnSpPr>
          <p:spPr>
            <a:xfrm flipH="1">
              <a:off x="1052323" y="3945100"/>
              <a:ext cx="100800" cy="500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92" name="Google Shape;592;g32201378f32_0_0"/>
          <p:cNvGrpSpPr/>
          <p:nvPr/>
        </p:nvGrpSpPr>
        <p:grpSpPr>
          <a:xfrm>
            <a:off x="1751455" y="3932951"/>
            <a:ext cx="1028571" cy="1314166"/>
            <a:chOff x="1745105" y="3913901"/>
            <a:chExt cx="1028571" cy="1314166"/>
          </a:xfrm>
        </p:grpSpPr>
        <p:grpSp>
          <p:nvGrpSpPr>
            <p:cNvPr id="593" name="Google Shape;593;g32201378f32_0_0"/>
            <p:cNvGrpSpPr/>
            <p:nvPr/>
          </p:nvGrpSpPr>
          <p:grpSpPr>
            <a:xfrm>
              <a:off x="1745105" y="4445201"/>
              <a:ext cx="1028571" cy="782866"/>
              <a:chOff x="3648463" y="1318454"/>
              <a:chExt cx="1028571" cy="1268111"/>
            </a:xfrm>
          </p:grpSpPr>
          <p:sp>
            <p:nvSpPr>
              <p:cNvPr id="572" name="Google Shape;572;g32201378f32_0_0"/>
              <p:cNvSpPr/>
              <p:nvPr/>
            </p:nvSpPr>
            <p:spPr>
              <a:xfrm>
                <a:off x="3651155" y="1393997"/>
                <a:ext cx="1025879" cy="1192568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594" name="Google Shape;594;g32201378f32_0_0"/>
              <p:cNvSpPr txBox="1"/>
              <p:nvPr/>
            </p:nvSpPr>
            <p:spPr>
              <a:xfrm>
                <a:off x="3648463" y="1318454"/>
                <a:ext cx="1028571" cy="12681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Fibonacci</a:t>
                </a:r>
                <a:endParaRPr/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Memoization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(0, fib)</a:t>
                </a:r>
                <a:endParaRPr/>
              </a:p>
            </p:txBody>
          </p:sp>
        </p:grpSp>
        <p:cxnSp>
          <p:nvCxnSpPr>
            <p:cNvPr id="595" name="Google Shape;595;g32201378f32_0_0"/>
            <p:cNvCxnSpPr>
              <a:endCxn id="594" idx="0"/>
            </p:cNvCxnSpPr>
            <p:nvPr/>
          </p:nvCxnSpPr>
          <p:spPr>
            <a:xfrm>
              <a:off x="2132191" y="3913901"/>
              <a:ext cx="127200" cy="5313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sp>
        <p:nvSpPr>
          <p:cNvPr id="596" name="Google Shape;596;g32201378f32_0_0"/>
          <p:cNvSpPr txBox="1"/>
          <p:nvPr/>
        </p:nvSpPr>
        <p:spPr>
          <a:xfrm>
            <a:off x="3121496" y="5223403"/>
            <a:ext cx="3331424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fib={0, 1,         }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97" name="Google Shape;597;g32201378f32_0_0"/>
          <p:cNvGrpSpPr/>
          <p:nvPr/>
        </p:nvGrpSpPr>
        <p:grpSpPr>
          <a:xfrm>
            <a:off x="330526" y="2743949"/>
            <a:ext cx="1801752" cy="1058700"/>
            <a:chOff x="324176" y="2743949"/>
            <a:chExt cx="1801752" cy="1058700"/>
          </a:xfrm>
        </p:grpSpPr>
        <p:cxnSp>
          <p:nvCxnSpPr>
            <p:cNvPr id="598" name="Google Shape;598;g32201378f32_0_0"/>
            <p:cNvCxnSpPr>
              <a:stCxn id="573" idx="1"/>
              <a:endCxn id="582" idx="1"/>
            </p:cNvCxnSpPr>
            <p:nvPr/>
          </p:nvCxnSpPr>
          <p:spPr>
            <a:xfrm flipH="1" rot="10800000">
              <a:off x="1154528" y="2743949"/>
              <a:ext cx="971400" cy="1058700"/>
            </a:xfrm>
            <a:prstGeom prst="curvedConnector3">
              <a:avLst>
                <a:gd fmla="val -2418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599" name="Google Shape;599;g32201378f32_0_0"/>
            <p:cNvSpPr txBox="1"/>
            <p:nvPr/>
          </p:nvSpPr>
          <p:spPr>
            <a:xfrm>
              <a:off x="324176" y="2988682"/>
              <a:ext cx="6138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0 + 1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g32201378f32_0_0"/>
          <p:cNvSpPr txBox="1"/>
          <p:nvPr/>
        </p:nvSpPr>
        <p:spPr>
          <a:xfrm>
            <a:off x="4935014" y="5242325"/>
            <a:ext cx="479086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1,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32201378f32_0_0"/>
          <p:cNvSpPr txBox="1"/>
          <p:nvPr/>
        </p:nvSpPr>
        <p:spPr>
          <a:xfrm>
            <a:off x="5245124" y="5242325"/>
            <a:ext cx="541368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2,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g32201378f32_0_0"/>
          <p:cNvSpPr txBox="1"/>
          <p:nvPr/>
        </p:nvSpPr>
        <p:spPr>
          <a:xfrm>
            <a:off x="5643355" y="5232864"/>
            <a:ext cx="372392" cy="523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g32201378f32_0_0"/>
          <p:cNvGrpSpPr/>
          <p:nvPr/>
        </p:nvGrpSpPr>
        <p:grpSpPr>
          <a:xfrm>
            <a:off x="3160858" y="2743917"/>
            <a:ext cx="1898734" cy="1184400"/>
            <a:chOff x="3160858" y="2743917"/>
            <a:chExt cx="1898734" cy="1184400"/>
          </a:xfrm>
        </p:grpSpPr>
        <p:cxnSp>
          <p:nvCxnSpPr>
            <p:cNvPr id="604" name="Google Shape;604;g32201378f32_0_0"/>
            <p:cNvCxnSpPr>
              <a:stCxn id="605" idx="3"/>
              <a:endCxn id="582" idx="3"/>
            </p:cNvCxnSpPr>
            <p:nvPr/>
          </p:nvCxnSpPr>
          <p:spPr>
            <a:xfrm rot="10800000">
              <a:off x="3160858" y="2743917"/>
              <a:ext cx="1307700" cy="1184400"/>
            </a:xfrm>
            <a:prstGeom prst="curvedConnector3">
              <a:avLst>
                <a:gd fmla="val -17481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06" name="Google Shape;606;g32201378f32_0_0"/>
            <p:cNvSpPr txBox="1"/>
            <p:nvPr/>
          </p:nvSpPr>
          <p:spPr>
            <a:xfrm>
              <a:off x="4571999" y="2939040"/>
              <a:ext cx="487593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7" name="Google Shape;607;g32201378f32_0_0"/>
          <p:cNvGrpSpPr/>
          <p:nvPr/>
        </p:nvGrpSpPr>
        <p:grpSpPr>
          <a:xfrm>
            <a:off x="3160870" y="2743949"/>
            <a:ext cx="1307688" cy="1552483"/>
            <a:chOff x="3160870" y="2743949"/>
            <a:chExt cx="1307688" cy="1552483"/>
          </a:xfrm>
        </p:grpSpPr>
        <p:grpSp>
          <p:nvGrpSpPr>
            <p:cNvPr id="608" name="Google Shape;608;g32201378f32_0_0"/>
            <p:cNvGrpSpPr/>
            <p:nvPr/>
          </p:nvGrpSpPr>
          <p:grpSpPr>
            <a:xfrm>
              <a:off x="3439987" y="3513565"/>
              <a:ext cx="1028571" cy="782867"/>
              <a:chOff x="3648463" y="1318454"/>
              <a:chExt cx="1028571" cy="1268111"/>
            </a:xfrm>
          </p:grpSpPr>
          <p:sp>
            <p:nvSpPr>
              <p:cNvPr id="605" name="Google Shape;605;g32201378f32_0_0"/>
              <p:cNvSpPr/>
              <p:nvPr/>
            </p:nvSpPr>
            <p:spPr>
              <a:xfrm>
                <a:off x="3651155" y="1393997"/>
                <a:ext cx="1025879" cy="1192568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609" name="Google Shape;609;g32201378f32_0_0"/>
              <p:cNvSpPr txBox="1"/>
              <p:nvPr/>
            </p:nvSpPr>
            <p:spPr>
              <a:xfrm>
                <a:off x="3648463" y="1318454"/>
                <a:ext cx="1028571" cy="7828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Fibonacci</a:t>
                </a:r>
                <a:endParaRPr/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Memoization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(1,fib)</a:t>
                </a:r>
                <a:endParaRPr/>
              </a:p>
            </p:txBody>
          </p:sp>
        </p:grpSp>
        <p:cxnSp>
          <p:nvCxnSpPr>
            <p:cNvPr id="610" name="Google Shape;610;g32201378f32_0_0"/>
            <p:cNvCxnSpPr>
              <a:stCxn id="582" idx="3"/>
              <a:endCxn id="609" idx="0"/>
            </p:cNvCxnSpPr>
            <p:nvPr/>
          </p:nvCxnSpPr>
          <p:spPr>
            <a:xfrm>
              <a:off x="3160870" y="2743949"/>
              <a:ext cx="793500" cy="7695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11" name="Google Shape;611;g32201378f32_0_0"/>
          <p:cNvGrpSpPr/>
          <p:nvPr/>
        </p:nvGrpSpPr>
        <p:grpSpPr>
          <a:xfrm>
            <a:off x="5090982" y="1687225"/>
            <a:ext cx="1906285" cy="1490170"/>
            <a:chOff x="276814" y="2817401"/>
            <a:chExt cx="1906285" cy="1490170"/>
          </a:xfrm>
        </p:grpSpPr>
        <p:grpSp>
          <p:nvGrpSpPr>
            <p:cNvPr id="612" name="Google Shape;612;g32201378f32_0_0"/>
            <p:cNvGrpSpPr/>
            <p:nvPr/>
          </p:nvGrpSpPr>
          <p:grpSpPr>
            <a:xfrm>
              <a:off x="1154528" y="3560201"/>
              <a:ext cx="1028571" cy="747370"/>
              <a:chOff x="3648463" y="1380775"/>
              <a:chExt cx="1028571" cy="435662"/>
            </a:xfrm>
          </p:grpSpPr>
          <p:sp>
            <p:nvSpPr>
              <p:cNvPr id="613" name="Google Shape;613;g32201378f32_0_0"/>
              <p:cNvSpPr/>
              <p:nvPr/>
            </p:nvSpPr>
            <p:spPr>
              <a:xfrm>
                <a:off x="3651155" y="1393997"/>
                <a:ext cx="975079" cy="422440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614" name="Google Shape;614;g32201378f32_0_0"/>
              <p:cNvSpPr txBox="1"/>
              <p:nvPr/>
            </p:nvSpPr>
            <p:spPr>
              <a:xfrm>
                <a:off x="3648463" y="1380775"/>
                <a:ext cx="1028571" cy="28265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Fibonacci</a:t>
                </a:r>
                <a:endParaRPr/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Memoization</a:t>
                </a:r>
                <a:endParaRPr b="0" i="0" sz="11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ctr">
                  <a:lnSpc>
                    <a:spcPct val="135714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0" i="0" lang="en-US" sz="11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(2, fib)</a:t>
                </a:r>
                <a:endParaRPr b="0" i="0" sz="9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cxnSp>
          <p:nvCxnSpPr>
            <p:cNvPr id="615" name="Google Shape;615;g32201378f32_0_0"/>
            <p:cNvCxnSpPr>
              <a:endCxn id="614" idx="0"/>
            </p:cNvCxnSpPr>
            <p:nvPr/>
          </p:nvCxnSpPr>
          <p:spPr>
            <a:xfrm>
              <a:off x="276813" y="2817401"/>
              <a:ext cx="1392000" cy="7428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616" name="Google Shape;616;g32201378f32_0_0"/>
          <p:cNvGrpSpPr/>
          <p:nvPr/>
        </p:nvGrpSpPr>
        <p:grpSpPr>
          <a:xfrm>
            <a:off x="1311113" y="1680749"/>
            <a:ext cx="2754086" cy="1063200"/>
            <a:chOff x="1304763" y="1680749"/>
            <a:chExt cx="2754086" cy="1063200"/>
          </a:xfrm>
        </p:grpSpPr>
        <p:cxnSp>
          <p:nvCxnSpPr>
            <p:cNvPr id="617" name="Google Shape;617;g32201378f32_0_0"/>
            <p:cNvCxnSpPr>
              <a:stCxn id="582" idx="1"/>
            </p:cNvCxnSpPr>
            <p:nvPr/>
          </p:nvCxnSpPr>
          <p:spPr>
            <a:xfrm flipH="1" rot="10800000">
              <a:off x="2125949" y="1680749"/>
              <a:ext cx="1932900" cy="1063200"/>
            </a:xfrm>
            <a:prstGeom prst="curvedConnector3">
              <a:avLst>
                <a:gd fmla="val -1215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18" name="Google Shape;618;g32201378f32_0_0"/>
            <p:cNvSpPr txBox="1"/>
            <p:nvPr/>
          </p:nvSpPr>
          <p:spPr>
            <a:xfrm>
              <a:off x="1304763" y="1817824"/>
              <a:ext cx="613800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 + 1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9" name="Google Shape;619;g32201378f32_0_0"/>
          <p:cNvGrpSpPr/>
          <p:nvPr/>
        </p:nvGrpSpPr>
        <p:grpSpPr>
          <a:xfrm>
            <a:off x="5174628" y="3177395"/>
            <a:ext cx="1381734" cy="2064930"/>
            <a:chOff x="5174628" y="3177395"/>
            <a:chExt cx="1381734" cy="2064930"/>
          </a:xfrm>
        </p:grpSpPr>
        <p:cxnSp>
          <p:nvCxnSpPr>
            <p:cNvPr id="620" name="Google Shape;620;g32201378f32_0_0"/>
            <p:cNvCxnSpPr>
              <a:stCxn id="613" idx="2"/>
              <a:endCxn id="600" idx="0"/>
            </p:cNvCxnSpPr>
            <p:nvPr/>
          </p:nvCxnSpPr>
          <p:spPr>
            <a:xfrm flipH="1">
              <a:off x="5174628" y="3177395"/>
              <a:ext cx="1284300" cy="2064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621" name="Google Shape;621;g32201378f32_0_0"/>
            <p:cNvCxnSpPr/>
            <p:nvPr/>
          </p:nvCxnSpPr>
          <p:spPr>
            <a:xfrm flipH="1" rot="10800000">
              <a:off x="5327857" y="3254258"/>
              <a:ext cx="1228504" cy="1988067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622" name="Google Shape;622;g32201378f32_0_0"/>
          <p:cNvCxnSpPr/>
          <p:nvPr/>
        </p:nvCxnSpPr>
        <p:spPr>
          <a:xfrm>
            <a:off x="4571999" y="1126350"/>
            <a:ext cx="0" cy="190241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623" name="Google Shape;623;g32201378f32_0_0"/>
          <p:cNvGrpSpPr/>
          <p:nvPr/>
        </p:nvGrpSpPr>
        <p:grpSpPr>
          <a:xfrm>
            <a:off x="5173567" y="1680673"/>
            <a:ext cx="2364493" cy="991800"/>
            <a:chOff x="5173567" y="1680673"/>
            <a:chExt cx="2364493" cy="991800"/>
          </a:xfrm>
        </p:grpSpPr>
        <p:cxnSp>
          <p:nvCxnSpPr>
            <p:cNvPr id="624" name="Google Shape;624;g32201378f32_0_0"/>
            <p:cNvCxnSpPr>
              <a:stCxn id="614" idx="3"/>
              <a:endCxn id="568" idx="3"/>
            </p:cNvCxnSpPr>
            <p:nvPr/>
          </p:nvCxnSpPr>
          <p:spPr>
            <a:xfrm rot="10800000">
              <a:off x="5173567" y="1680673"/>
              <a:ext cx="1823700" cy="991800"/>
            </a:xfrm>
            <a:prstGeom prst="curvedConnector3">
              <a:avLst>
                <a:gd fmla="val -13057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25" name="Google Shape;625;g32201378f32_0_0"/>
            <p:cNvSpPr txBox="1"/>
            <p:nvPr/>
          </p:nvSpPr>
          <p:spPr>
            <a:xfrm>
              <a:off x="7170573" y="1873804"/>
              <a:ext cx="367487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6" name="Google Shape;626;g32201378f32_0_0"/>
          <p:cNvGrpSpPr/>
          <p:nvPr/>
        </p:nvGrpSpPr>
        <p:grpSpPr>
          <a:xfrm>
            <a:off x="5091048" y="909741"/>
            <a:ext cx="1258952" cy="777300"/>
            <a:chOff x="5091048" y="909741"/>
            <a:chExt cx="1258952" cy="777300"/>
          </a:xfrm>
        </p:grpSpPr>
        <p:cxnSp>
          <p:nvCxnSpPr>
            <p:cNvPr id="627" name="Google Shape;627;g32201378f32_0_0"/>
            <p:cNvCxnSpPr>
              <a:endCxn id="566" idx="3"/>
            </p:cNvCxnSpPr>
            <p:nvPr/>
          </p:nvCxnSpPr>
          <p:spPr>
            <a:xfrm rot="-5400000">
              <a:off x="4947198" y="1053591"/>
              <a:ext cx="777300" cy="489600"/>
            </a:xfrm>
            <a:prstGeom prst="curvedConnector4">
              <a:avLst>
                <a:gd fmla="val 39630" name="adj1"/>
                <a:gd fmla="val 14668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28" name="Google Shape;628;g32201378f32_0_0"/>
            <p:cNvSpPr txBox="1"/>
            <p:nvPr/>
          </p:nvSpPr>
          <p:spPr>
            <a:xfrm>
              <a:off x="5758365" y="1120437"/>
              <a:ext cx="591635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1 + 2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29" name="Google Shape;629;g32201378f32_0_0"/>
          <p:cNvCxnSpPr>
            <a:stCxn id="566" idx="3"/>
          </p:cNvCxnSpPr>
          <p:nvPr/>
        </p:nvCxnSpPr>
        <p:spPr>
          <a:xfrm>
            <a:off x="5580648" y="909741"/>
            <a:ext cx="82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0" name="Google Shape;630;g32201378f32_0_0"/>
          <p:cNvSpPr txBox="1"/>
          <p:nvPr/>
        </p:nvSpPr>
        <p:spPr>
          <a:xfrm>
            <a:off x="1360747" y="780098"/>
            <a:ext cx="1040343" cy="3077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Input: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31" name="Google Shape;631;g32201378f32_0_0"/>
          <p:cNvCxnSpPr>
            <a:endCxn id="565" idx="1"/>
          </p:cNvCxnSpPr>
          <p:nvPr/>
        </p:nvCxnSpPr>
        <p:spPr>
          <a:xfrm flipH="1" rot="10800000">
            <a:off x="2401049" y="915130"/>
            <a:ext cx="1196100" cy="15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32" name="Google Shape;632;g32201378f32_0_0"/>
          <p:cNvSpPr txBox="1"/>
          <p:nvPr/>
        </p:nvSpPr>
        <p:spPr>
          <a:xfrm>
            <a:off x="6404637" y="730183"/>
            <a:ext cx="1040343" cy="3077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Output: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Question 5 - Memoization – maxSubArray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39" name="Google Shape;639;p6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640" name="Google Shape;640;p6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641" name="Google Shape;641;p6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6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62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maxSubArray receives an int array, and returns an int.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array holds both negative and positive, unsorted. 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calculates the largest (in terms of value) sum of continuous sub array and return its value.  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Examples: 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maxSubArray({1,2,3});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6, subarray:{1,2,3}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maxSubArray({-2, 1, -3, 4, -1, 2, 1, -5, 4});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6, subarray:{4,-1,2,1}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maxSubArray({5, -1, -2, 7, -6, 3, -2, -10});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9, subarray:{5,-1,-2,7}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○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maxSubArray({3, 1, -7, -6, 3, -2, 2, 1, -3, 14, 5});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23850" lvl="2" marL="13716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7600"/>
              </a:buClr>
              <a:buSzPts val="1500"/>
              <a:buFont typeface="Comic Sans MS"/>
              <a:buChar char="■"/>
            </a:pPr>
            <a:r>
              <a:rPr b="0" i="0" lang="en-US" sz="1500" u="none" cap="none" strike="noStrike">
                <a:solidFill>
                  <a:srgbClr val="00B05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value : 20, subarray: {2, 1, -3, 14, 5}</a:t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655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500"/>
              <a:buFont typeface="Noto Sans Symbols"/>
              <a:buChar char="■"/>
            </a:pPr>
            <a:r>
              <a:rPr b="0" i="0" lang="en-US" sz="15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Build the function maxSubArray using recursion and memoization</a:t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5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/>
          <p:nvPr/>
        </p:nvSpPr>
        <p:spPr>
          <a:xfrm>
            <a:off x="191250" y="602275"/>
            <a:ext cx="8761500" cy="5939416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maxSubArray(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nums)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create new array for memo'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maxSub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[nums.length];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create fill the data with Integer.MIN_VALUE to not tamper with calculation 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fillArray(maxSub, 0, Integer.MIN_VALUE);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base case 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maxSub[0] = nums[0];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fill rest of memo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maxSubArrayHelper(nums, maxSub,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find max in the memo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findMax(maxSub);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maxSubArrayHelper(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nums,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maxSub,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the finished running, return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(nums.length == index)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calculating according to formula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maxSub[index] = Math.max(maxSub[index - 1] + nums[index], nums[index]);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calculating the rest of the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maxSubArrayHelper(nums, maxSub, index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0" name="Google Shape;650;p63"/>
          <p:cNvSpPr txBox="1"/>
          <p:nvPr/>
        </p:nvSpPr>
        <p:spPr>
          <a:xfrm>
            <a:off x="166050" y="48175"/>
            <a:ext cx="82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Question 5 - Solution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6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64"/>
          <p:cNvSpPr txBox="1"/>
          <p:nvPr/>
        </p:nvSpPr>
        <p:spPr>
          <a:xfrm>
            <a:off x="166050" y="674782"/>
            <a:ext cx="8786700" cy="592409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fillArray(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value)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if the finished running, return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(index == arr.length)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set the value at the current index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arr[index] = value;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recursively fill the rest of the array</a:t>
            </a:r>
            <a:endParaRPr b="0" i="0" sz="110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fillArray(arr, index + 1, value);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arr)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maxIndex = findMaxHelper(arr, 0, 0);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arr[maxIndex];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findMaxHelper(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arr,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curMaxIndex,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curIndex)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(curIndex == arr.length) 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curMaxIndex;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(arr[curMaxIndex] &lt; arr[curIndex]){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findMaxHelper(arr, curIndex, curIndex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findMaxHelper(arr, curMaxIndex, curIndex + 1);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64"/>
          <p:cNvSpPr txBox="1"/>
          <p:nvPr/>
        </p:nvSpPr>
        <p:spPr>
          <a:xfrm>
            <a:off x="166050" y="48175"/>
            <a:ext cx="826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Question 5 – Solution (continue)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6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Question 1 - Valid Parentheses – Moed 2022A, Q2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6" name="Google Shape;86;p4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7" name="Google Shape;87;p4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88" name="Google Shape;88;p40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40"/>
          <p:cNvSpPr txBox="1"/>
          <p:nvPr/>
        </p:nvSpPr>
        <p:spPr>
          <a:xfrm>
            <a:off x="76200" y="609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Given a String str which consists of only the following characters: '(' ,')'  ,'0'…'9'  ,'-' ,'+'  ,'*'  ,'/' ,'%'. In other words, str contains digits, basic math operations, and rounded parentheses characters only. Write a </a:t>
            </a:r>
            <a:r>
              <a:rPr b="1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recursive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function which receives str and returns true if the str has a legal assignment of parentheses, false otherwise. A legal assignment of parentheses means that any opening parenthesis, has a closing parenthesis counterpart somewhere down the string and no closing parentheses is opened before there is a open parentheses.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input1 = "()";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input2 = "(";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input3 = "((()))";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input4 = "(()";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 input5 = ”)(";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System.out.println(isValidParentheses(input1));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true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System.out.println(isValidParentheses(input2));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false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System.out.println(isValidParentheses(input3));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true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System.out.println(isValidParentheses(input4));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false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○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System.out.println(isValidParentheses(input5));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false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0" name="Google Shape;90;p4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665" name="Google Shape;66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65"/>
          <p:cNvSpPr txBox="1"/>
          <p:nvPr>
            <p:ph idx="4294967295" type="ctrTitle"/>
          </p:nvPr>
        </p:nvSpPr>
        <p:spPr>
          <a:xfrm>
            <a:off x="15240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Exceptions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667" name="Google Shape;667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668" name="Google Shape;668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669" name="Google Shape;669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70" name="Google Shape;670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71" name="Google Shape;671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72" name="Google Shape;672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73" name="Google Shape;673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74" name="Google Shape;674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75" name="Google Shape;675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76" name="Google Shape;676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677" name="Google Shape;677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678" name="Google Shape;678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79" name="Google Shape;679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680" name="Google Shape;680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681" name="Google Shape;681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682" name="Google Shape;682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83" name="Google Shape;683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84" name="Google Shape;684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685" name="Google Shape;685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686" name="Google Shape;686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687" name="Google Shape;687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688" name="Google Shape;688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689" name="Google Shape;689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690" name="Google Shape;690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691" name="Google Shape;691;p6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65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erson sitting at a desk looking at a computer screen&#10;&#10;Description automatically generated" id="693" name="Google Shape;693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5769" y="2709644"/>
            <a:ext cx="31750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Runtime Errors</a:t>
            </a:r>
            <a:endParaRPr/>
          </a:p>
        </p:txBody>
      </p:sp>
      <p:sp>
        <p:nvSpPr>
          <p:cNvPr id="700" name="Google Shape;700;p66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01" name="Google Shape;701;p6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02" name="Google Shape;702;p6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03" name="Google Shape;703;p6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6"/>
          <p:cNvSpPr/>
          <p:nvPr/>
        </p:nvSpPr>
        <p:spPr>
          <a:xfrm>
            <a:off x="304800" y="990600"/>
            <a:ext cx="8077200" cy="38061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215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An event, which occurs during the execution of a program, that disrupts the normal flow of the program's instructions: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Trying to read a file that doesn’t exist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Trying to divide an integer by zero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Calling a method with improper arguments. Say, calling the CharAt(int i) method of a String object with a negative integer.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Etc.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7019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7019" lvl="0" marL="7562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these cases, the instruction would fail. We say that a run-time error had occurred.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05" name="Google Shape;705;p6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Exceptions</a:t>
            </a:r>
            <a:endParaRPr/>
          </a:p>
        </p:txBody>
      </p:sp>
      <p:sp>
        <p:nvSpPr>
          <p:cNvPr id="712" name="Google Shape;712;p67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713" name="Google Shape;713;p67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Java, run-time errors are indicated by exceptions.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 method wants to signal that something went wrong during its execution it throws an exception.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Throwing an exception involves: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creating 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exception object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that encloses information about the problem that occurred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 of the statement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throw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to notify about the exception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in String class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14" name="Google Shape;714;p6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15" name="Google Shape;715;p6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16" name="Google Shape;716;p6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67"/>
          <p:cNvSpPr txBox="1"/>
          <p:nvPr/>
        </p:nvSpPr>
        <p:spPr>
          <a:xfrm>
            <a:off x="152400" y="4602570"/>
            <a:ext cx="8884924" cy="156963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charAt(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i){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 &lt; 0 || i &gt;=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.length()){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IndexOutOfBoundsException(i + “ is out of bounds”);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Examples of Exception Types</a:t>
            </a:r>
            <a:endParaRPr/>
          </a:p>
        </p:txBody>
      </p:sp>
      <p:sp>
        <p:nvSpPr>
          <p:cNvPr id="724" name="Google Shape;724;p68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25" name="Google Shape;725;p6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26" name="Google Shape;726;p6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27" name="Google Shape;727;p6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68"/>
          <p:cNvSpPr txBox="1"/>
          <p:nvPr/>
        </p:nvSpPr>
        <p:spPr>
          <a:xfrm>
            <a:off x="381000" y="838200"/>
            <a:ext cx="8610600" cy="42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Several types of exceptions are defined in Java: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IllegalArgumentException - passing an illegal argument to a method. Example: Math.pow(0,”0”);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ArithmeticException – Example: division by zero.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NullPointerException - trying to refer to an object through a variable whose value is null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And more.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095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9" name="Google Shape;729;p68"/>
          <p:cNvSpPr/>
          <p:nvPr/>
        </p:nvSpPr>
        <p:spPr>
          <a:xfrm>
            <a:off x="414168" y="3581400"/>
            <a:ext cx="7086600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 can define more on your own.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Documenting Exceptions</a:t>
            </a:r>
            <a:endParaRPr/>
          </a:p>
        </p:txBody>
      </p:sp>
      <p:sp>
        <p:nvSpPr>
          <p:cNvPr id="736" name="Google Shape;736;p6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37" name="Google Shape;737;p6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38" name="Google Shape;738;p6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39" name="Google Shape;739;p6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69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JavaDoc helps us document possible exceptions via the @throws tag.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095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41" name="Google Shape;74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54097"/>
            <a:ext cx="8231075" cy="363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7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Handling Exceptions</a:t>
            </a:r>
            <a:endParaRPr/>
          </a:p>
        </p:txBody>
      </p:sp>
      <p:sp>
        <p:nvSpPr>
          <p:cNvPr id="748" name="Google Shape;748;p70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49" name="Google Shape;749;p7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50" name="Google Shape;750;p7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51" name="Google Shape;751;p7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70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 you already (painfully) know, runtime errors crash your programs.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However, this is not always preferable.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For example, imagine we are trying to read an integer through the standard input.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a user enters “five” or “5,” instead of “5”, our program will crash.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Think about more complicated programs (Flight Control, Security Systems, etc.).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 doesn’t seem reasonable for a program to crash when a user makes a typo.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095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</a:t>
            </a:r>
            <a:endParaRPr/>
          </a:p>
        </p:txBody>
      </p:sp>
      <p:sp>
        <p:nvSpPr>
          <p:cNvPr id="759" name="Google Shape;759;p71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60" name="Google Shape;760;p7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61" name="Google Shape;761;p7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62" name="Google Shape;762;p7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1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idea is to try and execute some statement.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whatever you tried succeeded, all is well. The program will continue, and the catch statement is ignored.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an exception is thrown by any of the statements within the try block, the rest of the statements are skipped, and the corresponding catch block is executed.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Every catch clause has an associated exception type.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When an exception occurs, processing continues at the first catch clause matching the exception type.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64" name="Google Shape;764;p71"/>
          <p:cNvSpPr txBox="1"/>
          <p:nvPr/>
        </p:nvSpPr>
        <p:spPr>
          <a:xfrm>
            <a:off x="1269506" y="3810000"/>
            <a:ext cx="3533313" cy="156963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\\something 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(ExceptionType e){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\\handle it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 - Examples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71" name="Google Shape;771;p7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72" name="Google Shape;772;p7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73" name="Google Shape;773;p7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4" name="Google Shape;774;p72"/>
          <p:cNvCxnSpPr/>
          <p:nvPr/>
        </p:nvCxnSpPr>
        <p:spPr>
          <a:xfrm flipH="1">
            <a:off x="4382808" y="610880"/>
            <a:ext cx="7200" cy="590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775" name="Google Shape;775;p72"/>
          <p:cNvSpPr txBox="1"/>
          <p:nvPr/>
        </p:nvSpPr>
        <p:spPr>
          <a:xfrm>
            <a:off x="100958" y="756847"/>
            <a:ext cx="4114200" cy="513210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ExceptionExamples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Tries to read an integer through the standard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If an illegal argument is entered, returns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readInt()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 in =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In();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StdOut.println(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"Please enter a number."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 = in.readString();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Integer.parseInt(s);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(NumberFormatException e)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8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72"/>
          <p:cNvSpPr txBox="1"/>
          <p:nvPr/>
        </p:nvSpPr>
        <p:spPr>
          <a:xfrm>
            <a:off x="4533900" y="756847"/>
            <a:ext cx="4509142" cy="5479034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ExceptionExamples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Tries to read an integer through the standard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Keeps prompting the user to enter a valid argument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readInt2()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legal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StdOut.println(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"Please enter a number."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 in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 ();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(!legal)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String s = in.readString();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ans = Integer.parseInt(s);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legal =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(NumberFormatException e)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StdOut.println(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"Invalid argument, try again."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0" i="0" sz="16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 … Finally </a:t>
            </a:r>
            <a:endParaRPr/>
          </a:p>
        </p:txBody>
      </p:sp>
      <p:sp>
        <p:nvSpPr>
          <p:cNvPr id="783" name="Google Shape;783;p7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84" name="Google Shape;784;p7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85" name="Google Shape;785;p7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86" name="Google Shape;786;p7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73"/>
          <p:cNvSpPr txBox="1"/>
          <p:nvPr/>
        </p:nvSpPr>
        <p:spPr>
          <a:xfrm>
            <a:off x="381000" y="838200"/>
            <a:ext cx="8610600" cy="149927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After the try-catch structure, there's the finally block. The finally block contains code that will be executed whether an exception is thrown or not.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It's useful for cleanup operations, such as closing a file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It’s optional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88" name="Google Shape;788;p73"/>
          <p:cNvSpPr/>
          <p:nvPr/>
        </p:nvSpPr>
        <p:spPr>
          <a:xfrm>
            <a:off x="638363" y="2613506"/>
            <a:ext cx="7603347" cy="34062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9" name="Google Shape;789;p73"/>
          <p:cNvSpPr txBox="1"/>
          <p:nvPr/>
        </p:nvSpPr>
        <p:spPr>
          <a:xfrm>
            <a:off x="902290" y="2691414"/>
            <a:ext cx="6063300" cy="307080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\\ do something 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(ExceptionType e){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\\ handle it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	 \\ do something regardless of whether an</a:t>
            </a:r>
            <a:endParaRPr sz="1200">
              <a:solidFill>
                <a:srgbClr val="00B05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 \\ </a:t>
            </a:r>
            <a:r>
              <a:rPr b="0" i="0" lang="en-US" sz="12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exception occurred or not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05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7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Try … Catch … Finally - Example</a:t>
            </a:r>
            <a:endParaRPr/>
          </a:p>
        </p:txBody>
      </p:sp>
      <p:sp>
        <p:nvSpPr>
          <p:cNvPr id="796" name="Google Shape;796;p74"/>
          <p:cNvSpPr txBox="1"/>
          <p:nvPr/>
        </p:nvSpPr>
        <p:spPr>
          <a:xfrm>
            <a:off x="319596" y="876670"/>
            <a:ext cx="5028597" cy="510466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97" name="Google Shape;797;p7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798" name="Google Shape;798;p7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799" name="Google Shape;799;p7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74"/>
          <p:cNvSpPr txBox="1"/>
          <p:nvPr/>
        </p:nvSpPr>
        <p:spPr>
          <a:xfrm>
            <a:off x="319596" y="899072"/>
            <a:ext cx="6063449" cy="5291546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ExceptionExamples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/**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Tries to read an integer through the standard input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 If an illegal argument is entered, returns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readInt3()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StdOut.println(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"Please enter a number."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 in =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In();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try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 s = in.readString();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Integer.parseInt(s);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catch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(NumberFormatException e)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finally</a:t>
            </a:r>
            <a:r>
              <a:rPr b="0" i="0" lang="en-US" sz="120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   // will execute always</a:t>
            </a:r>
            <a:r>
              <a:rPr b="0" i="0" lang="en-US" sz="1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ans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8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Question 1 – Solution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7" name="Google Shape;97;p4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8" name="Google Shape;98;p4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9" name="Google Shape;99;p4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1"/>
          <p:cNvSpPr/>
          <p:nvPr/>
        </p:nvSpPr>
        <p:spPr>
          <a:xfrm>
            <a:off x="455700" y="663798"/>
            <a:ext cx="8275062" cy="6007589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isValidParentheses (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isValidParentheses(s, 0);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boolean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isValidParentheses (String str,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counter){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(counter &lt; 0) { 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 false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 // if the counter is negative, return false (reached end without open)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(str.length() == 0)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counter == 0; </a:t>
            </a: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// if the string is empty, return true if the counter is 0, otherwise, false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0" i="0" lang="en-US" sz="10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// if the first character is not a parenthesis, call the function again with the rest of the string, and the same counter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("()".indexOf(str.charAt(0)) == -1) {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isValidParentheses(str.substring(1), counter);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        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        /* if the first character is a parenthesis, call the function again with the rest of the string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the counter will increase or decrease by 1, depending on the parenthesis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if the parenthesis is '(' the counter will increase by 1,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if the parenthesis is ')' the counter will decrease by 1.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"))("indexOf(')') will result in 0 ==&gt; 0 - 1 = -1</a:t>
            </a:r>
            <a:endParaRPr b="0" i="0" sz="10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	 "))("indexOf('(') will result in 2 ==&gt; 2 - 1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6A9955"/>
                </a:solidFill>
                <a:latin typeface="Arial"/>
                <a:ea typeface="Arial"/>
                <a:cs typeface="Arial"/>
                <a:sym typeface="Arial"/>
              </a:rPr>
              <a:t>        */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        </a:t>
            </a:r>
            <a:r>
              <a:rPr b="1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isValidParentheses(str.substring(1)</a:t>
            </a:r>
            <a:r>
              <a:rPr b="1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counter + ("))(".indexOf(str.charAt(0)) - 1));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" name="Google Shape;101;p41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806" name="Google Shape;80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75"/>
          <p:cNvSpPr txBox="1"/>
          <p:nvPr>
            <p:ph idx="4294967295" type="ctrTitle"/>
          </p:nvPr>
        </p:nvSpPr>
        <p:spPr>
          <a:xfrm>
            <a:off x="15240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 Conditions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808" name="Google Shape;808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809" name="Google Shape;809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810" name="Google Shape;810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811" name="Google Shape;811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812" name="Google Shape;812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813" name="Google Shape;813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814" name="Google Shape;814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815" name="Google Shape;815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816" name="Google Shape;816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817" name="Google Shape;817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818" name="Google Shape;818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819" name="Google Shape;819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820" name="Google Shape;820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821" name="Google Shape;821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822" name="Google Shape;822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823" name="Google Shape;823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824" name="Google Shape;824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825" name="Google Shape;825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826" name="Google Shape;826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827" name="Google Shape;827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828" name="Google Shape;828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829" name="Google Shape;829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830" name="Google Shape;830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831" name="Google Shape;831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832" name="Google Shape;832;p7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75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2,348 Preconditions Images, Stock Photos, 3D objects ..." id="834" name="Google Shape;834;p75"/>
          <p:cNvPicPr preferRelativeResize="0"/>
          <p:nvPr/>
        </p:nvPicPr>
        <p:blipFill rotWithShape="1">
          <a:blip r:embed="rId4">
            <a:alphaModFix/>
          </a:blip>
          <a:srcRect b="8195" l="0" r="0" t="0"/>
          <a:stretch/>
        </p:blipFill>
        <p:spPr>
          <a:xfrm>
            <a:off x="2519856" y="2898796"/>
            <a:ext cx="4370619" cy="3194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Pre-Conditions</a:t>
            </a:r>
            <a:endParaRPr/>
          </a:p>
        </p:txBody>
      </p:sp>
      <p:sp>
        <p:nvSpPr>
          <p:cNvPr id="841" name="Google Shape;841;p76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842" name="Google Shape;842;p76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Java, preconditions are conditions or constraints that must be true before a method is executed.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ensure that the method can perform its task successfully.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a method detects that its preconditions are violated, it should indicate this by throwing an exception.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43" name="Google Shape;843;p7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44" name="Google Shape;844;p7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845" name="Google Shape;845;p7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76"/>
          <p:cNvSpPr txBox="1"/>
          <p:nvPr/>
        </p:nvSpPr>
        <p:spPr>
          <a:xfrm>
            <a:off x="381000" y="2864116"/>
            <a:ext cx="8066843" cy="3700342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/**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Takes an integer from the user and returns its inverse.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Uses preconditions to enforce the user to enter a valid argument (non zero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integer).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inverse(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number)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00B050"/>
                </a:solidFill>
                <a:latin typeface="Consolas"/>
                <a:ea typeface="Consolas"/>
                <a:cs typeface="Consolas"/>
                <a:sym typeface="Consolas"/>
              </a:rPr>
              <a:t>      // Enforce specified precondition.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(number == 0)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ArithmeticException(</a:t>
            </a:r>
            <a:r>
              <a:rPr b="0" i="0" lang="en-US" sz="11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"Zero doesn’t have an inverse."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double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ans = 1 / number;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852" name="Google Shape;85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853" name="Google Shape;853;p77"/>
          <p:cNvSpPr txBox="1"/>
          <p:nvPr>
            <p:ph idx="4294967295" type="ctrTitle"/>
          </p:nvPr>
        </p:nvSpPr>
        <p:spPr>
          <a:xfrm>
            <a:off x="1524000" y="16764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Assertions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854" name="Google Shape;854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855" name="Google Shape;855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856" name="Google Shape;856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857" name="Google Shape;857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858" name="Google Shape;858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859" name="Google Shape;859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860" name="Google Shape;860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861" name="Google Shape;861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862" name="Google Shape;862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863" name="Google Shape;863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864" name="Google Shape;864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865" name="Google Shape;865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866" name="Google Shape;866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867" name="Google Shape;867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868" name="Google Shape;868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869" name="Google Shape;869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870" name="Google Shape;870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871" name="Google Shape;871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872" name="Google Shape;872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873" name="Google Shape;873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874" name="Google Shape;874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875" name="Google Shape;875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876" name="Google Shape;876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877" name="Google Shape;877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878" name="Google Shape;878;p7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77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Man Thinking Images - Free Download on Freepik" id="880" name="Google Shape;880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3850" y="3055368"/>
            <a:ext cx="34925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Assertions</a:t>
            </a:r>
            <a:endParaRPr/>
          </a:p>
        </p:txBody>
      </p:sp>
      <p:sp>
        <p:nvSpPr>
          <p:cNvPr id="887" name="Google Shape;887;p78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888" name="Google Shape;888;p78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Assertions are used to validate assumptions or expectations about the state of the program during runtime.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help ensure that certain conditions or constraints are met as the program executes.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Assertions, when used effectively, contribute to the reliability and maintainability of the code by catching potential errors and validating critical assumptions about the program's state.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89" name="Google Shape;889;p7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90" name="Google Shape;890;p7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891" name="Google Shape;891;p78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7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Assertions</a:t>
            </a:r>
            <a:endParaRPr/>
          </a:p>
        </p:txBody>
      </p:sp>
      <p:sp>
        <p:nvSpPr>
          <p:cNvPr id="898" name="Google Shape;898;p7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899" name="Google Shape;899;p79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Java, assertions use the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keyword followed by a boolean expression.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If the expression evaluates to false, an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AssertionError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thrown.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Assertions are disabled by default.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To enable them, run the JVM with the -ea (or -enableassertions) option.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”java –ea YourClassName”.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Syntax: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00" name="Google Shape;900;p7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01" name="Google Shape;901;p7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02" name="Google Shape;902;p79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79"/>
          <p:cNvSpPr/>
          <p:nvPr/>
        </p:nvSpPr>
        <p:spPr>
          <a:xfrm>
            <a:off x="388938" y="3810000"/>
            <a:ext cx="8686800" cy="11339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04" name="Google Shape;904;p79"/>
          <p:cNvSpPr txBox="1"/>
          <p:nvPr/>
        </p:nvSpPr>
        <p:spPr>
          <a:xfrm>
            <a:off x="491231" y="3886200"/>
            <a:ext cx="7285608" cy="369302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booleanExpression : “Optional message if assertion fails”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Assertions - Example</a:t>
            </a:r>
            <a:endParaRPr/>
          </a:p>
        </p:txBody>
      </p:sp>
      <p:sp>
        <p:nvSpPr>
          <p:cNvPr id="911" name="Google Shape;911;p80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12" name="Google Shape;912;p8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13" name="Google Shape;913;p8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14" name="Google Shape;914;p8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80"/>
          <p:cNvSpPr txBox="1"/>
          <p:nvPr/>
        </p:nvSpPr>
        <p:spPr>
          <a:xfrm>
            <a:off x="220661" y="849299"/>
            <a:ext cx="7941300" cy="3878700"/>
          </a:xfrm>
          <a:prstGeom prst="rect">
            <a:avLst/>
          </a:prstGeom>
          <a:solidFill>
            <a:srgbClr val="DBD8D8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/**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Takes a positive integer from the user and returns its factorial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 Uses assertions to enforce the user to enter a valid positive argument.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*/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factorial(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number)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(number &lt; 0)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ArithmeticException(</a:t>
            </a:r>
            <a:r>
              <a:rPr b="0" i="0" lang="en-US" sz="120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"factorial should receive non negative number"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0" i="0" sz="12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1; i &lt;= number; i++)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ans *= i;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1" lang="en-US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assert</a:t>
            </a:r>
            <a:r>
              <a:rPr lang="en-US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 &gt; 0</a:t>
            </a:r>
            <a:r>
              <a:rPr lang="en-US" sz="1200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: </a:t>
            </a:r>
            <a:r>
              <a:rPr lang="en-US" sz="1200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"overflow has been occurred"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1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ans;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}</a:t>
            </a:r>
            <a:endParaRPr b="0" i="0" sz="1600" u="none" cap="none" strike="noStrike">
              <a:solidFill>
                <a:srgbClr val="7F005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921" name="Google Shape;92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81"/>
          <p:cNvSpPr txBox="1"/>
          <p:nvPr>
            <p:ph idx="4294967295" type="ctrTitle"/>
          </p:nvPr>
        </p:nvSpPr>
        <p:spPr>
          <a:xfrm>
            <a:off x="1371600" y="17272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Enums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923" name="Google Shape;923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924" name="Google Shape;924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925" name="Google Shape;925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926" name="Google Shape;926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927" name="Google Shape;927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928" name="Google Shape;928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929" name="Google Shape;929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930" name="Google Shape;930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931" name="Google Shape;931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932" name="Google Shape;932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933" name="Google Shape;933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934" name="Google Shape;934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935" name="Google Shape;935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936" name="Google Shape;936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937" name="Google Shape;937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938" name="Google Shape;938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939" name="Google Shape;939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940" name="Google Shape;940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941" name="Google Shape;941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942" name="Google Shape;942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943" name="Google Shape;943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944" name="Google Shape;944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945" name="Google Shape;945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946" name="Google Shape;946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947" name="Google Shape;947;p81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81"/>
          <p:cNvSpPr/>
          <p:nvPr/>
        </p:nvSpPr>
        <p:spPr>
          <a:xfrm>
            <a:off x="13716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visual representation of an enum concept in Java programming. The image shows a diagram with a title 'Enum in Java'. At the center is a box labeled 'Enum TrafficLight' with three arrows pointing to smaller boxes labeled 'RED', 'YELLOW', and 'GREEN'. Each smaller box has an associated property: 'Duration: 30 seconds' for RED, 'Duration: 5 seconds' for YELLOW, and 'Duration: 25 seconds' for GREEN. The diagram is clean, modern, and educational, suitable for a classroom presentation." id="949" name="Google Shape;949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8825" y="3128010"/>
            <a:ext cx="2635250" cy="26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Enum? </a:t>
            </a:r>
            <a:endParaRPr/>
          </a:p>
        </p:txBody>
      </p:sp>
      <p:sp>
        <p:nvSpPr>
          <p:cNvPr id="956" name="Google Shape;956;p82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957" name="Google Shape;957;p82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Up to this point we have worked with primitive types, arrays, and Strings. However, the world is very complex, and not all thing can be defined into those types.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Most of them can be represented by some combination of those types (this will be covered next week) however, there are some cases that when we want to define a type for a fixed number of values. For that we can use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enum.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Enum (short for enumeration) is a special data type in Java used to define a set of constants.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These constants are often related and belong to the same category.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Some examples: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Days of the week (Sunday, Monday etc.)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Months of the year (January, February etc.)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Suit of cards (Heart, Daimond etc.)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Value of cards (2, 3, …., 10, Jack, Queen, King, Ace)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Chess pieces (Pawn, Rook, etc.)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(Many more)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58" name="Google Shape;958;p8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59" name="Google Shape;959;p8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60" name="Google Shape;960;p82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Why should we type them and not use existing types? </a:t>
            </a:r>
            <a:endParaRPr/>
          </a:p>
        </p:txBody>
      </p:sp>
      <p:sp>
        <p:nvSpPr>
          <p:cNvPr id="967" name="Google Shape;967;p8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968" name="Google Shape;968;p83"/>
          <p:cNvSpPr txBox="1"/>
          <p:nvPr/>
        </p:nvSpPr>
        <p:spPr>
          <a:xfrm>
            <a:off x="312738" y="6096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Type safety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- It will limit the usage of user to certain values, keeping to those values can prevent bugs and make the code more reliable.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Readability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will make thing much more readable.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Prevent Magic values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As you recall magic numbers is the concept of assigning fixed values of numbers/strings without context. Those values are considered bad practice. Those give much needed context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Reusable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- can be used in other places of code.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1" i="0" lang="en-US" sz="1800" u="sng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Iteration</a:t>
            </a: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– all enums come with the built-in method {enumName}.values() which returns an array of all enum values which in fact allows you to iterate over them. 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Many more… 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69" name="Google Shape;969;p8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70" name="Google Shape;970;p8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71" name="Google Shape;971;p83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8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 </a:t>
            </a:r>
            <a:endParaRPr/>
          </a:p>
        </p:txBody>
      </p:sp>
      <p:sp>
        <p:nvSpPr>
          <p:cNvPr id="978" name="Google Shape;978;p84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79" name="Google Shape;979;p8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80" name="Google Shape;980;p8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81" name="Google Shape;981;p84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84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Traffic lights usually have 3 colors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Red -&gt; The cars should stop driving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Yellow -&gt; The cars should slow down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146600"/>
              </a:buClr>
              <a:buSzPts val="1200"/>
              <a:buFont typeface="Noto Sans Symbols"/>
              <a:buChar char="❑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Green -&gt; The cars should go</a:t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b="0" i="0" lang="en-US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They move in cycle: Red -&gt; Yellow -&gt; Green -&gt; Red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None/>
            </a:pPr>
            <a:r>
              <a:t/>
            </a:r>
            <a:endParaRPr b="0" i="0" sz="18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107" name="Google Shape;10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7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7"/>
          <p:cNvSpPr/>
          <p:nvPr/>
        </p:nvSpPr>
        <p:spPr>
          <a:xfrm>
            <a:off x="14478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8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110" name="Google Shape;110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11" name="Google Shape;111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12" name="Google Shape;112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13" name="Google Shape;113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14" name="Google Shape;114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15" name="Google Shape;115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16" name="Google Shape;116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17" name="Google Shape;117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18" name="Google Shape;118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19" name="Google Shape;119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120" name="Google Shape;120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121" name="Google Shape;121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22" name="Google Shape;122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23" name="Google Shape;123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124" name="Google Shape;124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125" name="Google Shape;125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26" name="Google Shape;126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27" name="Google Shape;127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28" name="Google Shape;128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29" name="Google Shape;129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30" name="Google Shape;130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131" name="Google Shape;131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132" name="Google Shape;132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133" name="Google Shape;133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134" name="Google Shape;134;p7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/>
          <p:nvPr/>
        </p:nvSpPr>
        <p:spPr>
          <a:xfrm>
            <a:off x="1485900" y="1747776"/>
            <a:ext cx="6172200" cy="1237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Recursion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92825" y="2690995"/>
            <a:ext cx="3158350" cy="263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8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Non-Enum Example</a:t>
            </a:r>
            <a:endParaRPr/>
          </a:p>
        </p:txBody>
      </p:sp>
      <p:sp>
        <p:nvSpPr>
          <p:cNvPr id="989" name="Google Shape;989;p86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90" name="Google Shape;990;p8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991" name="Google Shape;991;p8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992" name="Google Shape;992;p86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86"/>
          <p:cNvSpPr txBox="1"/>
          <p:nvPr/>
        </p:nvSpPr>
        <p:spPr>
          <a:xfrm>
            <a:off x="114299" y="722704"/>
            <a:ext cx="8915402" cy="5843196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 = 0;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 = 1;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final 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YELLOW = 2;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String[] lightNames = [“RED”, “GREEN”, “YELLOW”];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t/>
            </a:r>
            <a:endParaRPr b="0" i="0" sz="11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getNextLight (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light)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nextLight = RED;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(light)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GREEN;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YELLOW: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RED;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GREEN: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YELLOW;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System.out.println(“Current light: " + lightNames[light] + “Next light:" + lightNames[next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ight]);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nextLight;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8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</a:t>
            </a:r>
            <a:endParaRPr/>
          </a:p>
        </p:txBody>
      </p:sp>
      <p:sp>
        <p:nvSpPr>
          <p:cNvPr id="1000" name="Google Shape;1000;p85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001" name="Google Shape;1001;p8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002" name="Google Shape;1002;p8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003" name="Google Shape;1003;p8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85"/>
          <p:cNvSpPr txBox="1"/>
          <p:nvPr/>
        </p:nvSpPr>
        <p:spPr>
          <a:xfrm>
            <a:off x="304800" y="895678"/>
            <a:ext cx="2996540" cy="1513691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TrafficLightEnum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RED,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YELLOW,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GREEN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700" u="none" cap="none" strike="noStrike">
              <a:solidFill>
                <a:srgbClr val="00B05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</a:t>
            </a:r>
            <a:endParaRPr/>
          </a:p>
        </p:txBody>
      </p:sp>
      <p:sp>
        <p:nvSpPr>
          <p:cNvPr id="1011" name="Google Shape;1011;p5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012" name="Google Shape;1012;p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013" name="Google Shape;1013;p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014" name="Google Shape;1014;p5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5"/>
          <p:cNvSpPr txBox="1"/>
          <p:nvPr/>
        </p:nvSpPr>
        <p:spPr>
          <a:xfrm>
            <a:off x="228599" y="975508"/>
            <a:ext cx="8530772" cy="5196692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TrafficLightEnum getNextLight (TrafficLightEnum light)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TrafficLightEnum nextLight = TrafficLightEnum.RED;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(light)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TrafficLightEnum.RED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TrafficLightEnum.GREEN;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TrafficLightEnum.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YELLOW: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TrafficLightEnum.RED;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TrafficLightEnum.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nextLight = TrafficLightEnum.YELLOW;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System.out.println(“Current light: " + light + “ Next light: " + nextLight);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nextLight;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8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Enums Example</a:t>
            </a:r>
            <a:endParaRPr/>
          </a:p>
        </p:txBody>
      </p:sp>
      <p:sp>
        <p:nvSpPr>
          <p:cNvPr id="1022" name="Google Shape;1022;p87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023" name="Google Shape;1023;p8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024" name="Google Shape;1024;p8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025" name="Google Shape;1025;p8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87"/>
          <p:cNvSpPr txBox="1"/>
          <p:nvPr/>
        </p:nvSpPr>
        <p:spPr>
          <a:xfrm>
            <a:off x="228600" y="688851"/>
            <a:ext cx="6709229" cy="5661149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CarActionEnum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decide(TrafficLightEnum light)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CarActionEnum action = CarActionEnum.STOP;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switch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(light)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case 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TrafficLightEnum.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 = CarActionEnum.STOP;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case 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TrafficLightEnum.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YELLOW: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action = CarActionEnum.SLOW_DOWN;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case </a:t>
            </a:r>
            <a:r>
              <a:rPr lang="en-US" sz="11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TrafficLightEnum.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GREEN: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 = CarActionEnum.GO;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   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default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action = CarActionEnum.STOP;</a:t>
            </a:r>
            <a:endParaRPr b="1" i="0" sz="11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action;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i="0" sz="1100" u="none" cap="none" strike="noStrike">
              <a:solidFill>
                <a:srgbClr val="7F005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iterateEnum()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TrafficLightEnum[] lights = TrafficLightEnum.values();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1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lights.length; i++)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System.out.println(lights[i]);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1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87"/>
          <p:cNvSpPr txBox="1"/>
          <p:nvPr/>
        </p:nvSpPr>
        <p:spPr>
          <a:xfrm>
            <a:off x="5439559" y="685800"/>
            <a:ext cx="2996540" cy="1513692"/>
          </a:xfrm>
          <a:prstGeom prst="rect">
            <a:avLst/>
          </a:prstGeom>
          <a:solidFill>
            <a:srgbClr val="DCDCD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1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enum</a:t>
            </a: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CarActionEnum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SLOW_DOWN,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STOP,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GO,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1 – mapIntoSquared</a:t>
            </a:r>
            <a:endParaRPr/>
          </a:p>
        </p:txBody>
      </p:sp>
      <p:sp>
        <p:nvSpPr>
          <p:cNvPr id="143" name="Google Shape;143;p33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44" name="Google Shape;144;p3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45" name="Google Shape;145;p3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46" name="Google Shape;146;p3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33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function mapIntoSquared receives an int array, and returns a new array which holds the squared value of each element in the array.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 [] arr = {1,-5,6};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int [] arrSquared = mapIntoSquared(arr);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printArray(arrSquared); 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{1,25,36}</a:t>
            </a:r>
            <a:endParaRPr b="0" i="0" sz="1600" u="none" cap="none" strike="noStrike">
              <a:solidFill>
                <a:srgbClr val="0066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printArray(arr); </a:t>
            </a:r>
            <a:r>
              <a:rPr b="0" i="0" lang="en-US" sz="1600" u="none" cap="none" strike="noStrike">
                <a:solidFill>
                  <a:srgbClr val="0066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{1,-5,6}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8000"/>
              </a:buClr>
              <a:buSzPts val="1600"/>
              <a:buFont typeface="Comic Sans M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Implement a recursive version of this function</a:t>
            </a:r>
            <a:endParaRPr b="0" i="0" sz="1600" u="none" cap="none" strike="noStrike">
              <a:solidFill>
                <a:srgbClr val="008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8" name="Google Shape;148;p3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1 – Solution </a:t>
            </a:r>
            <a:endParaRPr/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55" name="Google Shape;155;p34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156" name="Google Shape;156;p34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157" name="Google Shape;157;p34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34"/>
          <p:cNvSpPr/>
          <p:nvPr/>
        </p:nvSpPr>
        <p:spPr>
          <a:xfrm>
            <a:off x="230550" y="750416"/>
            <a:ext cx="8850927" cy="4383965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mapIntoSquared (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arr){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mapIntoSquaredHelper(arr,</a:t>
            </a:r>
            <a:r>
              <a:rPr b="0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[arr.length], 0);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1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[] mapIntoSquaredHelper (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arr,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result,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index){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(index == arr.length){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result;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result[index] = arr[index] * arr[index];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mapIntoSquaredHelper(arr,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result,</a:t>
            </a:r>
            <a:r>
              <a:rPr b="1" i="0" lang="en-US" sz="15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index + 1);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9" name="Google Shape;159;p3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"/>
          <p:cNvSpPr/>
          <p:nvPr/>
        </p:nvSpPr>
        <p:spPr>
          <a:xfrm flipH="1" rot="10800000">
            <a:off x="164740" y="872231"/>
            <a:ext cx="8762999" cy="5580307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5" name="Google Shape;165;p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46025" spcFirstLastPara="1" rIns="46025" wrap="square" tIns="46025">
            <a:normAutofit/>
          </a:bodyPr>
          <a:lstStyle/>
          <a:p>
            <a:pPr indent="0" lvl="0" marL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3300"/>
              </a:buClr>
              <a:buSzPts val="1800"/>
              <a:buNone/>
            </a:pPr>
            <a:r>
              <a:rPr lang="en-US"/>
              <a:t>Question 1 – Visual Example</a:t>
            </a:r>
            <a:endParaRPr/>
          </a:p>
        </p:txBody>
      </p:sp>
      <p:sp>
        <p:nvSpPr>
          <p:cNvPr id="166" name="Google Shape;166;p1"/>
          <p:cNvSpPr txBox="1"/>
          <p:nvPr/>
        </p:nvSpPr>
        <p:spPr>
          <a:xfrm>
            <a:off x="1003075" y="2051587"/>
            <a:ext cx="118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User Calls function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2658204" y="2042624"/>
            <a:ext cx="1949576" cy="533401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8" name="Google Shape;168;p1"/>
          <p:cNvSpPr txBox="1"/>
          <p:nvPr/>
        </p:nvSpPr>
        <p:spPr>
          <a:xfrm>
            <a:off x="2610786" y="2042625"/>
            <a:ext cx="2056993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mapIntoSquared</a:t>
            </a:r>
            <a:endParaRPr b="0" i="0" sz="14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({1, -5, 6})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9" name="Google Shape;169;p1"/>
          <p:cNvGrpSpPr/>
          <p:nvPr/>
        </p:nvGrpSpPr>
        <p:grpSpPr>
          <a:xfrm>
            <a:off x="931948" y="2646690"/>
            <a:ext cx="4287401" cy="795346"/>
            <a:chOff x="931948" y="2646690"/>
            <a:chExt cx="4287401" cy="795346"/>
          </a:xfrm>
        </p:grpSpPr>
        <p:grpSp>
          <p:nvGrpSpPr>
            <p:cNvPr id="170" name="Google Shape;170;p1"/>
            <p:cNvGrpSpPr/>
            <p:nvPr/>
          </p:nvGrpSpPr>
          <p:grpSpPr>
            <a:xfrm>
              <a:off x="931948" y="2873400"/>
              <a:ext cx="4287401" cy="568636"/>
              <a:chOff x="875848" y="3135010"/>
              <a:chExt cx="4287401" cy="568636"/>
            </a:xfrm>
          </p:grpSpPr>
          <p:sp>
            <p:nvSpPr>
              <p:cNvPr id="171" name="Google Shape;171;p1"/>
              <p:cNvSpPr/>
              <p:nvPr/>
            </p:nvSpPr>
            <p:spPr>
              <a:xfrm>
                <a:off x="2132574" y="3170245"/>
                <a:ext cx="2867731" cy="533401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  <p:sp>
            <p:nvSpPr>
              <p:cNvPr id="172" name="Google Shape;172;p1"/>
              <p:cNvSpPr txBox="1"/>
              <p:nvPr/>
            </p:nvSpPr>
            <p:spPr>
              <a:xfrm>
                <a:off x="2180306" y="3176925"/>
                <a:ext cx="2982943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mapIntoSquaredHelp</a:t>
                </a:r>
                <a:endParaRPr b="0" i="0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({1, -5, 6}, {0, 0, 0}, 0)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" name="Google Shape;173;p1"/>
              <p:cNvSpPr txBox="1"/>
              <p:nvPr/>
            </p:nvSpPr>
            <p:spPr>
              <a:xfrm>
                <a:off x="875848" y="3135010"/>
                <a:ext cx="1185600" cy="5231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Function calls helper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4" name="Google Shape;174;p1"/>
            <p:cNvCxnSpPr/>
            <p:nvPr/>
          </p:nvCxnSpPr>
          <p:spPr>
            <a:xfrm>
              <a:off x="3606712" y="2646690"/>
              <a:ext cx="0" cy="22671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75" name="Google Shape;175;p1"/>
          <p:cNvGrpSpPr/>
          <p:nvPr/>
        </p:nvGrpSpPr>
        <p:grpSpPr>
          <a:xfrm>
            <a:off x="1425186" y="3473999"/>
            <a:ext cx="4324534" cy="811155"/>
            <a:chOff x="1425186" y="3473999"/>
            <a:chExt cx="4324534" cy="811155"/>
          </a:xfrm>
        </p:grpSpPr>
        <p:grpSp>
          <p:nvGrpSpPr>
            <p:cNvPr id="176" name="Google Shape;176;p1"/>
            <p:cNvGrpSpPr/>
            <p:nvPr/>
          </p:nvGrpSpPr>
          <p:grpSpPr>
            <a:xfrm>
              <a:off x="1425186" y="3473999"/>
              <a:ext cx="4161590" cy="811155"/>
              <a:chOff x="1369086" y="3735609"/>
              <a:chExt cx="4161590" cy="811155"/>
            </a:xfrm>
          </p:grpSpPr>
          <p:sp>
            <p:nvSpPr>
              <p:cNvPr id="177" name="Google Shape;177;p1"/>
              <p:cNvSpPr txBox="1"/>
              <p:nvPr/>
            </p:nvSpPr>
            <p:spPr>
              <a:xfrm>
                <a:off x="1369086" y="3923996"/>
                <a:ext cx="11856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Recursive Call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8" name="Google Shape;178;p1"/>
              <p:cNvCxnSpPr/>
              <p:nvPr/>
            </p:nvCxnSpPr>
            <p:spPr>
              <a:xfrm>
                <a:off x="3630811" y="3735609"/>
                <a:ext cx="297802" cy="24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79" name="Google Shape;179;p1"/>
              <p:cNvSpPr/>
              <p:nvPr/>
            </p:nvSpPr>
            <p:spPr>
              <a:xfrm>
                <a:off x="2662945" y="4013363"/>
                <a:ext cx="2867731" cy="533401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180" name="Google Shape;180;p1"/>
            <p:cNvSpPr txBox="1"/>
            <p:nvPr/>
          </p:nvSpPr>
          <p:spPr>
            <a:xfrm>
              <a:off x="2766777" y="3758433"/>
              <a:ext cx="29829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mapIntoSquaredHelp</a:t>
              </a:r>
              <a:endPara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({1, -5, 6}, {</a:t>
              </a:r>
              <a:r>
                <a:rPr b="0" i="0" lang="en-US" sz="14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0, 0}, </a:t>
              </a:r>
              <a:r>
                <a:rPr b="0" i="0" lang="en-US" sz="14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1"/>
          <p:cNvGrpSpPr/>
          <p:nvPr/>
        </p:nvGrpSpPr>
        <p:grpSpPr>
          <a:xfrm>
            <a:off x="1908503" y="4323724"/>
            <a:ext cx="4324534" cy="811155"/>
            <a:chOff x="1908503" y="4323724"/>
            <a:chExt cx="4324534" cy="811155"/>
          </a:xfrm>
        </p:grpSpPr>
        <p:grpSp>
          <p:nvGrpSpPr>
            <p:cNvPr id="182" name="Google Shape;182;p1"/>
            <p:cNvGrpSpPr/>
            <p:nvPr/>
          </p:nvGrpSpPr>
          <p:grpSpPr>
            <a:xfrm>
              <a:off x="1908503" y="4323724"/>
              <a:ext cx="4161590" cy="811155"/>
              <a:chOff x="1852403" y="4585334"/>
              <a:chExt cx="4161590" cy="811155"/>
            </a:xfrm>
          </p:grpSpPr>
          <p:sp>
            <p:nvSpPr>
              <p:cNvPr id="183" name="Google Shape;183;p1"/>
              <p:cNvSpPr txBox="1"/>
              <p:nvPr/>
            </p:nvSpPr>
            <p:spPr>
              <a:xfrm>
                <a:off x="1852403" y="4773721"/>
                <a:ext cx="1185600" cy="5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US" sz="1400" u="none" cap="none" strike="noStrike">
                    <a:solidFill>
                      <a:srgbClr val="000000"/>
                    </a:solidFill>
                    <a:latin typeface="Comic Sans MS"/>
                    <a:ea typeface="Comic Sans MS"/>
                    <a:cs typeface="Comic Sans MS"/>
                    <a:sym typeface="Comic Sans MS"/>
                  </a:rPr>
                  <a:t>Recursive Call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4" name="Google Shape;184;p1"/>
              <p:cNvCxnSpPr/>
              <p:nvPr/>
            </p:nvCxnSpPr>
            <p:spPr>
              <a:xfrm>
                <a:off x="4114128" y="4585334"/>
                <a:ext cx="297802" cy="244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  <p:sp>
            <p:nvSpPr>
              <p:cNvPr id="185" name="Google Shape;185;p1"/>
              <p:cNvSpPr/>
              <p:nvPr/>
            </p:nvSpPr>
            <p:spPr>
              <a:xfrm>
                <a:off x="3146262" y="4863088"/>
                <a:ext cx="2867731" cy="533401"/>
              </a:xfrm>
              <a:prstGeom prst="rect">
                <a:avLst/>
              </a:prstGeom>
              <a:solidFill>
                <a:srgbClr val="FF99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endParaRPr>
              </a:p>
            </p:txBody>
          </p:sp>
        </p:grpSp>
        <p:sp>
          <p:nvSpPr>
            <p:cNvPr id="186" name="Google Shape;186;p1"/>
            <p:cNvSpPr txBox="1"/>
            <p:nvPr/>
          </p:nvSpPr>
          <p:spPr>
            <a:xfrm>
              <a:off x="3250094" y="4608158"/>
              <a:ext cx="29829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mapIntoSquaredHelp</a:t>
              </a:r>
              <a:endPara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({1, -5, 6}, {1, </a:t>
              </a:r>
              <a:r>
                <a:rPr b="0" i="0" lang="en-US" sz="14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25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, 0}, </a:t>
              </a:r>
              <a:r>
                <a:rPr b="0" i="0" lang="en-US" sz="14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7" name="Google Shape;187;p1"/>
          <p:cNvGrpSpPr/>
          <p:nvPr/>
        </p:nvGrpSpPr>
        <p:grpSpPr>
          <a:xfrm>
            <a:off x="2236406" y="5186931"/>
            <a:ext cx="4335444" cy="811155"/>
            <a:chOff x="2180306" y="5448541"/>
            <a:chExt cx="4335444" cy="811155"/>
          </a:xfrm>
        </p:grpSpPr>
        <p:sp>
          <p:nvSpPr>
            <p:cNvPr id="188" name="Google Shape;188;p1"/>
            <p:cNvSpPr txBox="1"/>
            <p:nvPr/>
          </p:nvSpPr>
          <p:spPr>
            <a:xfrm>
              <a:off x="2180306" y="5883164"/>
              <a:ext cx="1311664" cy="30773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Base Case 🡪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9" name="Google Shape;189;p1"/>
            <p:cNvCxnSpPr/>
            <p:nvPr/>
          </p:nvCxnSpPr>
          <p:spPr>
            <a:xfrm>
              <a:off x="4500673" y="5448541"/>
              <a:ext cx="297802" cy="2441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0" name="Google Shape;190;p1"/>
            <p:cNvSpPr/>
            <p:nvPr/>
          </p:nvSpPr>
          <p:spPr>
            <a:xfrm>
              <a:off x="3532807" y="5726295"/>
              <a:ext cx="2867731" cy="533401"/>
            </a:xfrm>
            <a:prstGeom prst="rect">
              <a:avLst/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91" name="Google Shape;191;p1"/>
            <p:cNvSpPr txBox="1"/>
            <p:nvPr/>
          </p:nvSpPr>
          <p:spPr>
            <a:xfrm>
              <a:off x="3532807" y="5731385"/>
              <a:ext cx="2982943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mapIntoSquaredHelp</a:t>
              </a:r>
              <a:endParaRPr b="0" i="0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({1, -5, 6}, {1, 25, </a:t>
              </a:r>
              <a:r>
                <a:rPr b="0" i="0" lang="en-US" sz="14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36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}, </a:t>
              </a:r>
              <a:r>
                <a:rPr b="0" i="0" lang="en-US" sz="1400" u="none" cap="none" strike="noStrike">
                  <a:solidFill>
                    <a:srgbClr val="00B05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" name="Google Shape;192;p1"/>
          <p:cNvGrpSpPr/>
          <p:nvPr/>
        </p:nvGrpSpPr>
        <p:grpSpPr>
          <a:xfrm>
            <a:off x="6233150" y="4869785"/>
            <a:ext cx="2587916" cy="861600"/>
            <a:chOff x="6233150" y="4869785"/>
            <a:chExt cx="2587916" cy="861600"/>
          </a:xfrm>
        </p:grpSpPr>
        <p:sp>
          <p:nvSpPr>
            <p:cNvPr id="193" name="Google Shape;193;p1"/>
            <p:cNvSpPr txBox="1"/>
            <p:nvPr/>
          </p:nvSpPr>
          <p:spPr>
            <a:xfrm>
              <a:off x="6848995" y="5356816"/>
              <a:ext cx="1972071" cy="3077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25, 36}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4" name="Google Shape;194;p1"/>
            <p:cNvCxnSpPr>
              <a:stCxn id="191" idx="3"/>
              <a:endCxn id="186" idx="3"/>
            </p:cNvCxnSpPr>
            <p:nvPr/>
          </p:nvCxnSpPr>
          <p:spPr>
            <a:xfrm rot="10800000">
              <a:off x="6233150" y="4869785"/>
              <a:ext cx="338700" cy="861600"/>
            </a:xfrm>
            <a:prstGeom prst="curvedConnector3">
              <a:avLst>
                <a:gd fmla="val -67471" name="adj1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195" name="Google Shape;195;p1"/>
          <p:cNvGrpSpPr/>
          <p:nvPr/>
        </p:nvGrpSpPr>
        <p:grpSpPr>
          <a:xfrm>
            <a:off x="5749720" y="4020043"/>
            <a:ext cx="2491258" cy="835500"/>
            <a:chOff x="5749720" y="4020043"/>
            <a:chExt cx="2491258" cy="835500"/>
          </a:xfrm>
        </p:grpSpPr>
        <p:cxnSp>
          <p:nvCxnSpPr>
            <p:cNvPr id="196" name="Google Shape;196;p1"/>
            <p:cNvCxnSpPr>
              <a:endCxn id="180" idx="3"/>
            </p:cNvCxnSpPr>
            <p:nvPr/>
          </p:nvCxnSpPr>
          <p:spPr>
            <a:xfrm flipH="1" rot="5400000">
              <a:off x="5573620" y="4196143"/>
              <a:ext cx="835500" cy="483300"/>
            </a:xfrm>
            <a:prstGeom prst="curved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97" name="Google Shape;197;p1"/>
            <p:cNvSpPr txBox="1"/>
            <p:nvPr/>
          </p:nvSpPr>
          <p:spPr>
            <a:xfrm>
              <a:off x="6268907" y="4350611"/>
              <a:ext cx="1972071" cy="3077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25, 36}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" name="Google Shape;198;p1"/>
          <p:cNvGrpSpPr/>
          <p:nvPr/>
        </p:nvGrpSpPr>
        <p:grpSpPr>
          <a:xfrm>
            <a:off x="5219349" y="3176925"/>
            <a:ext cx="2521192" cy="839400"/>
            <a:chOff x="5219349" y="3176925"/>
            <a:chExt cx="2521192" cy="839400"/>
          </a:xfrm>
        </p:grpSpPr>
        <p:cxnSp>
          <p:nvCxnSpPr>
            <p:cNvPr id="199" name="Google Shape;199;p1"/>
            <p:cNvCxnSpPr>
              <a:endCxn id="172" idx="3"/>
            </p:cNvCxnSpPr>
            <p:nvPr/>
          </p:nvCxnSpPr>
          <p:spPr>
            <a:xfrm flipH="1" rot="5400000">
              <a:off x="5081649" y="3314625"/>
              <a:ext cx="839400" cy="564000"/>
            </a:xfrm>
            <a:prstGeom prst="curved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0" name="Google Shape;200;p1"/>
            <p:cNvSpPr txBox="1"/>
            <p:nvPr/>
          </p:nvSpPr>
          <p:spPr>
            <a:xfrm>
              <a:off x="5768470" y="3549923"/>
              <a:ext cx="1972071" cy="3077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25, 36}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1"/>
          <p:cNvGrpSpPr/>
          <p:nvPr/>
        </p:nvGrpSpPr>
        <p:grpSpPr>
          <a:xfrm>
            <a:off x="4731599" y="2339439"/>
            <a:ext cx="2579443" cy="839339"/>
            <a:chOff x="4675499" y="2601049"/>
            <a:chExt cx="2579443" cy="839339"/>
          </a:xfrm>
        </p:grpSpPr>
        <p:cxnSp>
          <p:nvCxnSpPr>
            <p:cNvPr id="202" name="Google Shape;202;p1"/>
            <p:cNvCxnSpPr/>
            <p:nvPr/>
          </p:nvCxnSpPr>
          <p:spPr>
            <a:xfrm flipH="1" rot="5400000">
              <a:off x="4537829" y="2738719"/>
              <a:ext cx="839339" cy="563998"/>
            </a:xfrm>
            <a:prstGeom prst="curved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3" name="Google Shape;203;p1"/>
            <p:cNvSpPr txBox="1"/>
            <p:nvPr/>
          </p:nvSpPr>
          <p:spPr>
            <a:xfrm>
              <a:off x="5282871" y="2730455"/>
              <a:ext cx="1972071" cy="3077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Return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25, 36}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1"/>
          <p:cNvSpPr txBox="1"/>
          <p:nvPr/>
        </p:nvSpPr>
        <p:spPr>
          <a:xfrm>
            <a:off x="843171" y="1141956"/>
            <a:ext cx="1972071" cy="307736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input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{1, -5, 6}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5" name="Google Shape;205;p1"/>
          <p:cNvCxnSpPr>
            <a:stCxn id="204" idx="3"/>
            <a:endCxn id="168" idx="0"/>
          </p:cNvCxnSpPr>
          <p:nvPr/>
        </p:nvCxnSpPr>
        <p:spPr>
          <a:xfrm>
            <a:off x="2815242" y="1295824"/>
            <a:ext cx="824100" cy="746700"/>
          </a:xfrm>
          <a:prstGeom prst="curvedConnector2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06" name="Google Shape;206;p1"/>
          <p:cNvGrpSpPr/>
          <p:nvPr/>
        </p:nvGrpSpPr>
        <p:grpSpPr>
          <a:xfrm>
            <a:off x="3639282" y="1190849"/>
            <a:ext cx="3360746" cy="851776"/>
            <a:chOff x="3639282" y="1374142"/>
            <a:chExt cx="3360746" cy="851776"/>
          </a:xfrm>
        </p:grpSpPr>
        <p:cxnSp>
          <p:nvCxnSpPr>
            <p:cNvPr id="207" name="Google Shape;207;p1"/>
            <p:cNvCxnSpPr>
              <a:stCxn id="168" idx="0"/>
            </p:cNvCxnSpPr>
            <p:nvPr/>
          </p:nvCxnSpPr>
          <p:spPr>
            <a:xfrm rot="-5400000">
              <a:off x="3975283" y="1173218"/>
              <a:ext cx="716700" cy="1388700"/>
            </a:xfrm>
            <a:prstGeom prst="curvedConnector2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208" name="Google Shape;208;p1"/>
            <p:cNvSpPr txBox="1"/>
            <p:nvPr/>
          </p:nvSpPr>
          <p:spPr>
            <a:xfrm>
              <a:off x="5027957" y="1374142"/>
              <a:ext cx="1972071" cy="3077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Comic Sans MS"/>
                  <a:ea typeface="Comic Sans MS"/>
                  <a:cs typeface="Comic Sans MS"/>
                  <a:sym typeface="Comic Sans MS"/>
                </a:rPr>
                <a:t>output </a:t>
              </a:r>
              <a:r>
                <a:rPr b="0" i="0" lang="en-US" sz="1400" u="none" cap="none" strike="noStrike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{1, 25, 36}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2 - Recursion - Arrays </a:t>
            </a:r>
            <a:endParaRPr/>
          </a:p>
        </p:txBody>
      </p:sp>
      <p:sp>
        <p:nvSpPr>
          <p:cNvPr id="215" name="Google Shape;215;p25"/>
          <p:cNvSpPr txBox="1"/>
          <p:nvPr>
            <p:ph idx="4294967295" type="body"/>
          </p:nvPr>
        </p:nvSpPr>
        <p:spPr>
          <a:xfrm>
            <a:off x="228600" y="8382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16" name="Google Shape;216;p25"/>
          <p:cNvSpPr/>
          <p:nvPr/>
        </p:nvSpPr>
        <p:spPr>
          <a:xfrm>
            <a:off x="609600" y="1923871"/>
            <a:ext cx="4572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217" name="Google Shape;217;p2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QUEhQVFhUUGB8bGRgYGB8gIBocICEdHCEeHCIgICsgHxonHh8ZIz0hJSkrLi4wICEzODMtNygtLi0BCgoKDg0OFxAQGiwcHBwsLCwsLCwsLCwsLCwsLCwsLCwsLCwsLCwsLCwsLCwsLCwsLCwsLCwsLCwsLDcsNzc3LP/AABEIAOAA4QMBIgACEQEDEQH/xAAbAAACAwEBAQAAAAAAAAAAAAAABgMEBQcCAf/EAD4QAAICAAQFAgMGBAQFBQEAAAECAxEABBIhBQYTMUEiUTJhcQcUI0KBkVJiobEzQ8HRFVNygpIkNGNz8dL/xAAXAQEBAQEAAAAAAAAAAAAAAAAAAQID/8QAHREBAQEBAAMBAQEAAAAAAAAAAAERAhIhMUEDE//aAAwDAQACEQMRAD8A7jgwYMAYMGDAGDBgwBgwYMAYo8U4nHl01ykgXQABJJ9gBuTi3JIALJoDCVz5x0xCAxR9UyBgoN1W1k1v7dvnjPXWRnrrIZ+EcZhzKloXvSaYEEMp9mB3BxYzGcRN3IVQLLHYD6ntjmmTEmWEebMYjbbqxggq8bWAQQTurUaO4s++L/NEf/EUiVHAMbajC9qk1dgGHjGPP0x5+m5mOf8AIqaEus/yKW/0xZ4NzhlM0xSGS2ALaSCDQ7nfCZy5xF4pY4Hyxy9SDWhWwl7Blf8APGxNXvRHf28cbzGWy5nbqhZWepOinrb8wjQdhH21H8xvE86nnT7k+PK7ANFLGD8Jddj+16fo1YtcT4rFAmuRqX5Akk+wA84RMnxKLPKtwaHe6cp5FbSaaYX7g1sflePxTiARniaRsu6GiVRXU+LBChq/r+ow86f6V1iDOqwsbC69Qrf23+uKJ4x1DWXUOa7tqC+/cKf61hBymbD9NFzMq2w6jPLaMPZFYWSxobDY+bxfynMqZOWVF1NlYwrM1E9Et3A91J/rdYvmvm6FAxKgkUSNx7Ylwt5HnTKOqnqMoPZnjdQf1K0P1xoycZjAJUO4ABuNCwIP8JGx+g3xvyjflGngxQ4VxeHMKWhcNWxHlT7EHcH64v41rWjBgwYAwYMGAMGDBgDBgwYAwYMGAMGDBgDBjyXAr54+k4CHNZkIrMbNC6G5PyA8nsP1wqwcxSxMXz8uXgR/ghALSAeCxBq/kB+uNHP5qJHlc1aKpY39dP8AZj+gPjHN+KcdaSYq+ka5UjCsnqANUdxXdlpfN/LHLrr25ddHA9HNOGTMRT0TqWQkHt6Qi2Ap+v8AXGZPNIsSJmoE1KDSlz6Ax9PrugRXg/T2NGLkF7DZjMJFDepVJ9YY997CjbxRx64nkM4sbdOTLZlPEatvQ7adR+ICvO9fPGKxUUGdmmjkEzwLGiELT6rNqdTOa7UNq33+eIOFQSmFiHVFj0+piGRid9FKSWtKOoVXvscYMrRlTqgkhYH8QabIA8PqIKr9O9fMYeclU/DmMZP+Grg9j8DJ+4P9sIRHw/mFWXQ4WVP4WNjaj6W7r9G/fBxER7NBmRlj/DJGqj9GVN6xyzNyvHKSsiIDbBi4GrxtuPzAj9MaeV408n4cgDgiwVaj/Tb9arAMHEObEitHnmzDG9Ry7FVUfIt3P0AGPEGXXMx/guZWWMERPtIUb0kX8J30tse/jfGRAMs8aq2ZlTRqKa4gwGoAGylGu37YunLRK0ZhzsSaQp1hJPyGwKq73B9tsRFThmVzEUiTBQhQlG/EGmroo9WKGxI7386xu5efKhHy7ZmGnovGI5n7dqLNe3stYsce49l2DBXQGRQru4I1tVMwUAm6079zteM5+DpOEK5gX+esu7Bj7jqFQLH9cFb8PDUZE6QR1HYQs0bn3tZL1n9bxlTvNly02VcRKu1ktu23pmj0UCTt2v2JxZ4bwAl0jVsxViiI0Kr895CBXuBhq4tLHA1EnWVAaURamau1tRVf1BOKYwM3K86/fckOnnoK68BGhnA+JWBrUK3DHevPjD3yzxxM3AsqbHs6nujDup+YOEeTi8xa4jmJPnFLDIR9Y9Ib+mL/AALMyRTSFY45DIbkAPSkLe5QkozfMVeNc9ZWuesp/vH3C3yvxt5WljmFMjEqaKkoTYDqd1cDaj37ixhhSQHsQfpjrLrrLK94MfLx9xVGDBgwBgwYMAYMGDAGPErUCfbHo4zs/mBqq6VBrkPsBuB/T9gcS3IlvpjZfizMjzvMI41sAyFQpP6f/wBH98Keb4jnOk+Zy2bkaMbmJ1DMne/HqTbZvNjGhk+IcOdjJ0piFUuGZaVUHcj1WBuNv6Y+5mTLr1M5GX6O2hYrVnbSBpU9wtCzXcn5b8XFgcS4i0mW0sQ7tRmeNas7UuwpiF0r3H5vGNLk3JQGSTNybtAurcKApo71qLBqB7++MjMcY+8xGVMmjSFiJIek2oDuCChBfarvfEvD5WTJTomU6DSyKgRY2XV8HfVZP5hZxGYzs1xrr5p3mayVdlBukUKdI2NrtbGt9x7Y98T4bECsokC6wf8ADlBUk7+nUvb23uvGMnh+SOoyyx6C6vq1TKun0kVposRv3AOJoEhBWMCTpgB9D1uVt7UFQ9bH1MFvwMFWnzgEgyrMX/DZpNRv1BCwGwAIWvbcmvGGb7PcxcXS2GpZEFVvYMgIA7Ddqwn8B4YGkE8i5lC5axIqgepWBNsVFb1tZxucmZeJM6oizXVPVQldO60HXSdNpWnzq/TxixYTogmjpNYJY6C3fX5BPhW2Fnsa+eIRP0BrdSrAUFYbg+bH+nuD7Y281wODMZmaMZuHq9V1WGmBvU2wLKo1k+xPyvFpOUXlbXnK/B+FdddYeFY0SqCh661EbUCMMML/AC9k5c1qaKJI40O8j0sYPtq0kl/5QCcPMPKECoHlFgD/ABJpOgn/AGgesj9Rfti9ExESjLvlxOopS3T6cA9oYuoP/I7/AFwncT5Nz079Rs3HmC3cs5sePTo1VXsKGLhjV4zwyAZdjljliAQ1wO+pTsuqmJ1Dwao/tjGly8pjmnmCKkUfpNemU9hsDufc/THnMcBzUHWPSd0IVFK72g+JqHqW6I3A3xr8T4k8bQrl1QRZgdSM9O+1atZY/EG1EkmgCPfEwxD9lWahfiER6aq+l6Ku3fSfynbtePmZ4r0Wmpp9Ykey0igarYWSN6BJ2+QxPkONxRyq6R5RpEOvqpCUF+dLKN733IHnbDFzHkckzJmTDaZoag65hoyXNkir06u5/f2w/D8c/PO04YBxFmI6BBdPUa2JDLRBu/fxhh4Dx181KgUvGigtIk1OFjG5KsfWAP8AasR8U4VkdBN5xB/JJG4/3xNwmBcgqrG34kzJJK0q+oJ/lxUPzfnIvyPbEQxZbiYzDxLFMI83Gh0s4IEu96T31Kfa7Hzxdh4jlvu8zlWys+X/AMVUu0bwa7MhPkjCOmUeWYu69HXL1EkBtFY7giu3v398dCzp6eaTMyLamMamUepVIFhh+eK9/dT8jWLFjR5F462cywldSCGK6qoOB2YfI/3vDHiKB1ZQVIIIsEdiPliXHafHafBgwYMVRgwYMAYMGIszOqIzuQqqCST2AG5JwEHFZAsMhMvRAU/ibej+b1bbfPCnJxJ0bYJNDmNnphdEBS8Z/Mld17qb98eeOdXP9JV0RZddM0ryC/TdqgBqmZdydtNjFTmjN/dFjbLLEkRV5K0qKZfis7nfYWMcerrj11rEynBisGZicakK1tvToKDAeQ4o/PTXeseCQcxFDILynD4GafuQ8rCtK13bW1ivb6Y8ffsxmmcQyyzGOrQADS5BIpm0IxHeqJ7bYTYeIaBnICsivKhLGRiSXRuxFAA7nxjLB9zXNWaaENw9RF0tpMsyDUq3SyAsBqXtq9tzuN8S8I+0N3kWOYCSN5BEXCgGzQ1V2K6vFdvc4S/s3aafNxuXCxxWZGI20VpKn31agoHz+WGzNcGycTxmFJY+jPrKly/VMZOlBudNyBNttjeK1qlzXw6LJSxtlMpHqnEjagW9LralVAI0pdHYjuflhfy2ezOmQBWgYofVHEUVmYgblV1Ha97Pk4vc8cQebO5fJQnVJGoQ01AzOdTg14G2/jfGynLy5Z8y00833bLqh6isQXffWFqyFU0NgSdQHzxcMKGSyUwkSScaib9RBYg7gAMbu9m2Ow2OGL7L5KzsxYjREW3qgdIIs1tfqHYY8z/aXlACiwTuna3dtx+s1/0GN/LZ+DJ5Bc7Bk66z7hFZtABNs/4h3sdx5K/LCRZFCaHJ8NMs046mamLyaK9QDEt6/wDlobrR3bzfZcCXLZnNMztN/ibqzEhFU/CqAA6dtia27eMasC8KzLyMY36jkO+qZ7sb7glvqb223xq5fJZB7bW76SSbkBoAAlf8PZRsSBXevzb1cKnEPs9eOKKYyI5kslYx2qqqR/r3IB9gd6ghycysJpkaNEbUv5gHI0AnST2BLaie+5PfD/nON5WVtS5jphEAUpoXpK10bJHpJF/D4+WIBLm9RDZnLz6CQQ6aD/5ACvew/nzgYSpeaXXMSsks+hXI0kRlNtqAcNQqh4wz5cHiGRzNoyCNeooIpWI3YLuTRA3AYr8PaseeJcIElPA6ZZtRDUsUpF2xb8Mlje+4Kn+IH4sbPBMzDFFLAsjOoikMksppia+IqfVp2PtVebsDHJsu8cZ9KnvZLH2BAI37bk37A43OTuaY6fI5u/us59DDvEx7MvsO30P64sS5eHMssWUkjEUYK0YZSSx3ZjIUoG/y7rWPR5HcdxHJGN7uNR/5imG/yxEX+F8jTJml65V8uh1xyiiJFAL0a7DbcbeQLBwvDiobMFpmeZTJqdlNfzEILo7CrP6eDh05W4xImuGJ0zNyBGS/wlBU+hDud6qz3JN3eLPBX4fPIywzvFIrf+3bQKI2IQshv274YYUuC8UV5+jCWVXO4IFBbs6h2JC/mAG+HXiPMXUsoX0Kw0ED4CDpIcVujLq37e/jE8uQy0btquJiptpcuACD3/EjAH7NiMcNVQZV0vE3doyHQqbtSR61HnfVRrcYmJizwjihRajYIhfSwIsQy+3/ANTn27E4dcvPezUGBI+teR+hGOZQSCCWSLQ0kc76gb1Bo3UWysNtgp+L8y7HfdgyfGVh3lJYxUrSE2OkRqVwP5hsT7qcXnrF56w64MQZTNJIgeNgysLBBsHE+OzsMGDBgDChzhMZpY8om4IEkg9xdIh+Rb1H5IcN+MLivDPxHmiJE0qCOz8IqyG+R3I/XGe/jPfwr8zZpHcwM6BEAMiByrOdKhWJGyr2FHyMZXM8qLk8kZCFAaQlF3Lb/Cp7abI3O1DG5xLK5WFy08bmkRTKF9FqaGqrIIO243FYp5yJZBkmVeoIy0iqrLdGSwVU0W7eBji4kPONnYwskGTliVd1kMLPpJ7sLGxP8dWffG5x6BM/k1ziBevHazhRX4lUdvAb4h+mNvmfItlJmniDMJmLH8Z42s70CNvfYjxilwrnYSFkc5yKh6izRMo3rdit9zgqjyFkWSPLxLG2gsJsxKRS7WyRgn4iFFlRe9485/iH3UPIf8aR3eFH3ILW3UkH5QDqpfp7Yv8AFuOywrnGXLyieILFFJJJ1HZ5TXoAGkLoDNt4rC/y/wApzZhGzGcl6Ud6pJXNkkG/Tv6j422Hzqsawx65FTQsuekjCzljFDYIJkcAu5s70D8X8x9sXuXuMDPHO5S/QYx0ibohSQWP/Uzh/oPlhe4xnsiAsWXnzGhFZEZgukaj6iAADZs7n3xo/ZtwR4mbMOBoOyBSPWvZ2JOyx0dNncnYDbBSrDwVdQGrU+vSF01TXWnve23jHWcu6Lk4woYdHqGJlYg0l9SQ13BYFQvY4zYOC5fMSS9P8HMIzP1deqKUn0yvX5ZBTHSPb9szLtLmZM08YMWV6Iy+XdyVXSCFtNiWYgMTpBsn3vGsaxhZrj2XaYs8KCVTvJGpRia86PSdv4lONfPqTlYokYRdcnUSDqcfFSBV+GyNT1QpR4xsZDlWGBXzM+gAimmzC6UH/wBcV6pGPa3oHtp72tcycyRzqy5UPqlJTryfHMFosvsim1CqPmNrwwxXycEK5Uh5kkUtp2LLdF2oMy1sSd9wfbDAnLP3lRLlc3kzIwSx1dZpU0bmh66C3ajceMUIeUHlyMal+nYWqjLsXIDN6QQQqgm2PaxjCh5XMTHVIJwwZCcuNluwC7NTL2G/TI+eGGGPP8DzqNozCO0R+OeeX8MDtdRsFVfk2o4YUghjyswyP+RHrYCExmTf1uhrelFAV9ScZXE+ILwyFMtEC2ZderIutiUQbqpJPcnc0B7VjV5W47KseekzYDdDLhnZbB1PqIjFmroD9Ti4uFbl5Uz7ocyzFQ633Kvd+mrtWuwVsjbar3yJ8tnZXkUwx60/yQtHQNgYx+dVFD03hk4Nl4cwY2gzhDtHawy0GLA7lW2DMCKomxtviLjCSZbOPIJOn1D1+jLG1Bv8wqVJ0sWtrX+LyMZxGN9mvGUhzTRPUaZkBdX/AC5FNoxB7U22N/nzJGFjPGiorPU+lAWjlO9k/wDLYbg7fvirz7lcvmcvHxKAKDI3SzAXsWIOl623O31sYYeW8wZ8gGnAkKqyV5mgUDUp/nW9St7jBCvk+PZuCMBZgVJ/MQyEe1MDXsQO1fPF2LnmXLtf3aEyNv8AgB0D/wBSrfthezvCjlpZcuZEaNiCLsBlIBRxtQaiPNdxjxkcxPlhpVyqH37yNtut7BRt6h+m/bLLpnLujOQvFPG8Ky6mCJYKNuWVdrKkHUB2+WIeDyRqwgkPVWBxl5NQI1RSeqNiO4Ksaxmcozy6g7uGZ2FjsVkA1K1Wdm3QkUNxi7zbxUrM8Vr054g6sdtBN0LHenXtWAZeTuHtl5pEhJfKSAshu9DCvSfIO5/bDphe4FEWjWRDEWbclewsbjY+rzvt9MMC46cfHTj4+4MGDG23wnCjzzxExKkjMyZeM3IygEk9lqx77+N6wycSlKxswIWhdnsB5PcePnhfzmXOZykiSspDix2OldqJoAGiAdtq8nGO7+Ofd/GFlebsnmlfVKIzSqzOPRLeoDWu1H099qsb+MVeZORjmOkQGCxIEXp1ItA2CLKuDuf4sZGX5PVmA9EemUK9rd7A1Htq1VuD2I3usQ5jmGHqTNAMwzB216ZXUrpoFtMQ9EfYamNGsctczZw/KzpkWy0rO0kZPSk6T9u6h7U9jttYrFPKcsySxFMxAsjNu7ovQsj4bIoGh7obxk8A5oYs05zmbMEI9cb6GstaqqvsSbs9vGPPO2YzsUyRRSNIZj+HI0jVTDba9A2vevBxWjUpgjhEMjfenhG0QYNe2lVkagGA7AMPO47Y57zVzK07654JaU6UjZvw4/BOlBRIHkknvW22KnC+LsjlzmeusanqBYwtg+kaWHqqyKO29HFfjOeosM0FVquOdGKyyId1LIN2NeSBRseMa01v8Dmy33ao16U0RtkViNWutLA2dQ0jYG/UrA7MDjK4/wA1yIaiYjpmyR2eQ9gL/wAuMXVefqcMnCeAKBBBMXLMpkk6jWwVPWQd9ghKL9WbfbHP5sy2cmCKA/UbTEu4q9lFg3pI8/XBT/8AZvlneMysyscwpUCQWqoh9cr38RoolE70bvti9zDzcmXUvlkMj6AwzUoDagX6f4YNAAEfIdtji3wd4lVMuhVU6cmTsCgXYaw49ldhLX0xjzcEafhSR6W6kMhSlXUdMhDDaxsJK89gcabc243x2fMy6ppHJvbqbj9qpR9BWIZ0tEUouzMPPZgukijvdN+2OkZT7NGaPTMspB7a3iQr9D6mH0xW4nyOIIyY5sstCqlzRN/oErVi4mG3hXEtVqrlWRp8uGHdWZEkjI/8G/bC5yxxM51xms5Cg+5q0zTKNMh6Y+BtNBrPg96IrC9luLshkWxqlIYEduqg1KQfYgSrf82HXkd4XyzBwejPrEho0rFy9PQ2Qg1Z27jBWJBlutK08gVps1Um7COQJsUVgxIIrbYdtI8baXGOXJE4c2WRyJc3J1pWdTsikaVOjVVkXf8A1Yhn5KzOZz//AKhUbK6tZljkUkKN6AHrtx6a01uSKOMfnbPcT+8NmYVzccLilRY5F6arsFYV5+K+3qIwMUM9yk/RCFy8sb6lMcUhoECwSyqLsKbvasb+S4rKsRjzUTZiLRq6TbSJWzqjd7B3AJoqRvhWyHOuaLFJj1LBtJrNgD2JH9saPBeZ2zGYd2UAel0AFL6FCMg80Yx+64iJM9ymZso7cImM+XZw7wE1IjKKAI/NX7+2rDHwvKdCPKyGQBMpDN1EANl2Ve/1JArvd+2EyZJshxFjlW6akdSNr9Low1BWB2IBJFfI4bOPc2QS5Vc0FWOdX9cXiaTZUkB/OiHf9ADiIzeK8rSTzoWlgCRQxxsjThWLqosfIXsSd9jijLwHMOGjzkPTUAmGVNJRdI+AMpIClR2J7gfPGXwrjWfYn7ujGzZYKCCe/qLAqT9e+Hhc7OIy00KZZtJJkjYaG9hJGdmDE1sDjLKlyXHnYmaJWJgo9SwCFIHwjvquwNtwSfbefN8TyuXIjmiTNZh9i8hOnvt2B7bi/oLOKbcYPT6gtUK7ouyxrQLKAP4jtZsmwO1nFDgnGmEeZjYQl5QWV3r0WDemx8VUoG24xEN3JHMMMbGJU6CsWMQskalPqjvz3FX2sY6mMcc4DqhyokkVC3XLQqRZ6jKLv2AX1ft8sdO5c4r95hWUfCwBH9iD8wQf6Y3xfxri/jVwYMfcdHVBm8ssiMjbq4IP0OOUngWYyuaZcjmJJVhZSUkJ6cYIJKEk6bK+B2sdtsdZnkCqWY0ACSfkMciF8TkkeVykBZxDCgLFz/EVUi6sEsTV0POOf9HP+hi43nQkDvGj9YKxVQQ4jFaWaPtexrvYvsBjkvDczI8rHJ6urMhhIBZTbdmOkggg772ve8dH4fy/l8iNZLkruWnkqq/kiHb5McWOG5yGLK5niMQg6Sxt09EIRtdkGySSbOmt97xzc/rmHFOGfdlECtJIVbU7KPSH2FKPNf74feVInn4ascwbq5QkIfzNEwZVYDvtdX7DC5ks6TBPmNKyNFErpGXZqLNp1OprZNyRVbrvWKvKHNLQZ5ZZfUsr9KU+WVytH9DR/TFixmZiWLLQJFpeFmpmCnVIRVLrY0Ae7aVArb233OQ+CpmHSZyTDkySplXcufxArG6KIblI7712asX+deRZ3z46QjMcx1F3F6fcgD1NsNgPO2w3xf47l0jyi5SGaGCECpCSWfTdkEICNTHdiSPCjYXjTWKeV4v1I+LZ6/w0gGXgPmnY2fqx0sfniH7KeGQmPqMTFJPrjSShtRFojNsrlOxA3t++kASvko04flcqsjSLnc2HYpGbMSFUPpDEhbHxXt3x75u4hLls64RlWJVULlwoKMgArUp2736hRHYVWNNI+K8UPDgyf8PTLh3Cgu3Ud9NnWHY6CR3A389sMPIvFTmUdJz/AIoI6qodDFCCCWA0KfGkkGwR4x44BzMs+SaSdESDsUzLAwsLC2jsNSqTYAa7INGgTi9xXIPMi/cZly8mn0RSBDHIO46cmlvTXYJt8hiq5RzGs2WndJxJ02cshmVipBO1MexHbb2x7y2TiKKYxtIKZD6kb3WxurDuCbsfTZwy3E87EssWYSMyxEM6yoF1xt6RRiIUjVtrIYb7jY4xIOdMkpYf8OCyMaZR0wCwPn8ICwfdScVVzhXKEbpHNJLUCCzfchTsNSn4VOxYd9lHqOPvEOP8RGZijyUbLGx0wiNQ6uP5itoqUL07UNzZGo6OS4/leI6dc88DIC4jRDfpG5DA6XIBO2nYaqAF4nm5ohUmDLRTR9VBc6lFndf4kBXTfv2P074CTmrjAymVc5dYnbrKueaGRo9EpVSoUgGlvYgCrPaycZvDftDqKSQvmR0lBI6qvZJrSCyCzW+LnL3BMtPFmoIZFkWeOpQo0TIynUjNCxI16h8QO+2FrOfZvmYQzwsM3o7RoCjr/wBUbGx9BZOAZoftNy8igzE0fE+WDX77xlj+tYvZbhfDcyVljhVWXcPlW3A83Efy1d+m++OOyo5slGSZB60YFTXuARYHuMeuDM7yK6uylNy1/DW93iI6Pzvyuv3aGbq9SLLllLotnpk6lDgmgVNiz7+MKeXz+ULBjCZjWkGV/SPb0rSgYceD861JGk/paZa6jD0Me2icezeH8WLsYVuf+VhlZBmMsGXLytpZO/Qk7lD/APGe4P6e2M1Ex5szNmGOMQhVLAKoGw/h7k/UHFb78yqOtqcudUhBsnTXpW/a/wBSceuG5bNKgKRM69qUail+Von0/LFpOCygAmORTbbMpGnUVAbt2AWh53BPbEZqccPmnhmOQhcqk5LKxBHqFlAx2YrsCN9z8hjOyWZ/F0vGDIyn8M7FHo1vQI3rY/rffDdxbPfd8zleHKKyphUMukeppL/E1dwwbf8AfBkuFjUM241OAAw7s0kZMYNd6tVYn2DYlZq7wfK6ZGkkAeCGYl5FPY0gs+Cv8Xaq+Rww/Zs5C5qI7dOdiB7BvVitw+VE4RmXKFdaysVPlmBA0/JjVfWsW+QEOvOMd/xQt+5RQp/rhz9jXP2HDBj7gx1dS59oGYKZCcjuyhf/ACIX+xOE0cLly+UbUGATS47AhCvTdTp7Cyrd96vasPPOWSM2TmRd2oMB76SG/wBMRvxGKXKoSQerGKS92sUV+t2Prjn3Pbl3PZE5g4moy8eWjEeh4yWIN+pkagCd7J3I8bjfEmajbJ8CgWA7vTMaB2e9Xfbs2I+G8qD8zoyxOdEku0ce5NKL/FkHkk6QffGznc/DFk9M5y865dlC6XGmzenqAKFABHYA9sZjMc44NlGyirnJZXgEyUsVkSSfzbGwvkXd2dsS5IjPO5EEaNHpfqUQKvu2ijq2JGxs7Yz+NNJmJmmnljlBBYtGbCoPyj+GzsBhw5Xhh4fAMxmGEU08Yd2NaljY2kUQ8O1AsfFD2GEI0spwjNuvRM0mWy5BpWYvMwJuym4UHfawF7Ue+IW4FwvLAJOes7OoqeTWxc0qjpRAjvXpasJ/M/NGYzBKwSrHAQCI4nKlv/sc0XP1NfLE32eZL7qkvEc2AsMZqFGH+JNfpIHsp/N9T+XG9bhh5z51TLM+TjWQdIBWESrHGli9NKdW1jbUBvjFj52hmiVs7lesYzSyAhTVnZhdVsO7G77d7ROKdZ55WfVI7sWYqCbLEnb5Yt9GUQn0OhsEBlIsditMN/i7fLCDqWcIbKRzThYgVSShTGISCoo47AUylACXIAVfSoC4XsvzGIidMk4S/UmYAeMn3IB1Kf5lqvfDH9pPDlljiiJAHXZq7A9ONIgPbYE7Ei8IMecVZlSSKSNvgTYatqpXRqRg21AVWwvGmnUOD8dgzkLxyU0ekq4JDPEGoWG/PFderYjax2xzbm7ld8vmnaUitKlWHaRqrX8gaG3ckGr3I1oIEilV0/CnTciG2DLuCJIj2Q0ykKb74YeP5KPP5ZEjNvD+Nlj5KXUsJvytdj7IcVXJeCZlkUyxf4mXcSJ9OxB+R3B+ROOlcVyKZnKsYRusa53LX36TUZorG9qTq+rewxzrg+Sly84TMRSRdQGMh0K3qG1EijuBuMdY5dypy44fHMQOhlsw01+Ec+lPrZAr+Q+2KrP4bw+dMrJIU6j5iJVRl+PQ1E22wYgFtlJPbbGZmec87ktK5mETRdkaXWCD7B6LK3yJJxXTn+bUV4fkkVFGgGQs7Fe/q9QX9N/9MNPCOYRxCFspnsvGkjbUtFZa7ad/TIP4SfbS17YiJuDc55TiAMUgAYKW6eY9Qodykq+oAe7DFfivIMbJqy0hhB3UMokh+RDJvXza/phc4JymcpxKMKS8MgcK3lRoY037bHzv2IIxJxXNTRRlcvLJHJFloswhRitgAq4NbMNNNRsdsQZuY5G4kqkhFzHq1B4pA4vsQQaaiPFeBhv4YztEctnYTGZEClZKNrelHr+R6H0I9sKfCftDzZK/eFglB7MU0v8AqyEf2xJxTirGdZTCIyylGYM7lgR6RbsaAO9D3xKyyJOKrHHLGuXVJ2Bjd7JCizeke5PnGpy7GwVJXcqir6FDMNUuont/yxYJ9th5x54Fy6uaneedmEcjkLGnxzP3IW/hUeWw3Ly3HmIyMs0IeJdKxrLrVQCSQVG2okm3GoX3xlms6KVc4IhmQYM1lSFSUj8OVLBCsR59j/vi7zDw6aK9OlfXKVk9RX1uGUEhSAVNnc+cLMjTmXLamIKTLDMvkENsdvBAI/TDPwR5l6uYAle5JAkSf5pLNQbx0wN7OJUq9LmwImBmOYCaZGRjq09NWYUR3uTR6f8AfDZyJw1oMpGJP8WS5JP+ptziTgeQVl60kSxyyKokUEEbWfBI3u6+mN0Y1zz+tc8/owY+4MdHR5OFTiuQWFgsTlBmSbTak/O8ieVOkEUNrN98NMh/vijxbg8eY0dTUChNFTRogqw+hBrGeprPU1yvm3LjOBY4w8ZjoRAaSKvegpJNjSe13f6fW5ZkGVkWZ48spZGLSDdgitbBFN3uTW2OgcRz2W4cgCxVe3pqz9WYiz+uMZJYJ5WzWlliWPqSK43HTL/Mim27d9OOeY54wIOFZJZRkTDPmXbTJL+QBKsagvr9Iv0d7b37aXEMrnZHV+lw/KAig2YQSS9qAUWd6A2+WMzhXN75XLyTzxgy56UukfwsqmguojetNmvyiv4hjKyvPOZlDdOJIC3eSJVLf9zykgEe5GEwlh+iyb5cI2Z4hI5PaKOGFOp8gvTLn22I+uF/jf2hZSSRozkfvC5W2ZmCEJXpYqNxYur7d7IG+IOAQIPxpKeSTYZrqvI667Cliw0GMOFoJsDp+V8uyXB0EzJKWbQxGlPiNEgkk7KPcntjWta6lxbnDORdM5QZdoMwuqB0j07DZlayQrr5sYi4rzSzZOUZmQTKVan0KNUu1JCABqC7lnO3jGXmczC3CH0LFpyuaUBEJIXUtkFttRJJJKmt8KfM2XcyRyMxMMkWpCAKRRsUAGwIO1Dz+uGrrov2qSkZdJAaVcwdW1+l0Vvfa/fC/wAj5eBJw80jO2VyzSRKQGNXZanIA0oe3iydqGN1Z1zvDI7q2hRtPe2gJhlX3J0EH37HCJmszPDnY8xGK0+rf4CnZlfwFZLU/U+RjSuirxjhUxVJUgWrK9XK6NJJonWjUu/nbGvleD5QlWi7hiVK5h7uhdLN8tO3atPywgJwBMwl5AGaBiygLu8XUBtJF7jSwFNVFSD749Zgrk4cpw1WWTMtL1czVMsWqvwxYIvZe3aidrGKrpkfDOmpCS5hFI2WROrGvzFXuPrXyxUm4Ek4bqxxTFl0M0EzIxXfYqxryfPfHDpuOzp0nikaMsL1Rsy32O9EAjf2x0jlvmLNS5TKyyFJg0jwP1VBOumMZ1CiNXoHfzhpr1xj7O0ZahzM+XHhZYtSD/ujofuThej+zzPRuWgly84HhJQCf0YCj+uN5eYB1HWRcxlWRS2uGTWjDYWUf1b2uwbziJuanb4MxlszfZZEVHP/AGyAMf0c4BgyGXzJYS5iCVJIsvJZqw7kaR8JILG9W3Yhz+bCpxzLtDxOINvE8a5cHwdMYidT873r5jDfwbiMvRjlnj6ZLOxEbyJUUQssVZmBtgFrsbGJOXeaRm1SuujOGOiRY3AZe69lN1RHuMRHFeL8Jkyzqx9UfgjsQDR/2+WNvl/jqrIctmUMsLDZvzIp3u/IA98dGXmPIzTNlWOXLhiNEmVZQT5ogkEnEebzXDYTqePJIfhBMEhPp8Vp3rEqMDmDLLBli6TaopV6cTx9xEBbj3DsSAW8AHffdS5MnaHOwFGMau4W+w3287keDhl545lizEKrExbQfQyxiNIjYBIBOtiRQ7AAb4xuSeCnOZiI02qJ1Z3C0oUEE62urPgAA/XGWafedcusefhYAf8AqaDDb40NahuD/DjJmmmzGaOX0tFDGxGjqaOoAASps1Ra7au3azWN3m+eGaKLMM9xiWUIU3DX6QSR2FgnGJwDiY1k5l9DhNpRpqSMEWocjvQI37GhiVKaPs/4hIsmay8zByja1K7imsEL8gRt8iMPSNYvcfXCXy9HEeIyPAwePoj1BtQJJXzZvscO2N8fG+PgwYMGNto5UsEYgkzOhGZ/yKSfmBvY/wBsW8RZiBXUqwtWFEHyMSpSfwWSItJmcy6tmNBkK9+hF4UeA1VfknGTNxQzZbOqgIlKroWwGrc7D5Xdd8b/ABnhMUUEmXhjEcc8bj0DfVV3fcmrP6HHJcvxJYJ4Y8/GwVGYSSqSQwIIVlAHpYE3te++ON9ON9MuRsw8yCYFQoJojuf7kk40uXuU5HEeYnYpllXU2kGmANFL7ay1DayN/bF3hca5t8xDDIZA8kYU/lW2cM6A7ra2xWu64fM7mcvDJDw2NUWJFClvKSGumb7WT399WEJCZw/jDyieSX0AsoCeERGDhV9gFj7Y55mMyzaibp21UPnZ3Hk/XHRObycsrIoNSFjpNHufUoBBGlaK/QnHjgPAmgeHM5nMPl5pfTDl40j6ja/TutaF1X5H1IqhYsZmWy5/4NDHpGrOZtnoDukYCX7/ABV9bGKGZ4rDCn3cRicRszEsQFViKYLsb/Shd7t3w/8AFI8ksqwNMUTJx9FV1Kp3Fs4YuCTZq6sFThbj4BwdnZYs1ItLZG7AKKujor2/NitF2PmUyR/d0ysWkSBwgLAA1RYspFCqBHYj6Yu8xtHJCZU0u7IL76fQ5RgBd7bHv/fFzNcrZeQFcvxLKJEfFKCT/MerZxa4R9n0qf40qyZYAtqy4d2Y9tKjRXqFgmyBQPjGhj/ZtnC2aaAxhY8ynSZ0B9DHeNjv4cD98NXEuXAmfhnAVVnNsN9pEBDqNqADC/8AuOFzmHjKw/hRxGCNLAVR6u27Emrb67sb7AXjpHLPEY+IQQyFvVrAZqrRmFWjtZpZEPbtitRxbiPDNEEA1L6bprtSDQ+IbeB4GHDkuEnhHE4m2KaZkN7WBsQQf5B2xl5VInMkEnULxoeoqIqqWU+qtTUraiRen+2PjcWGVy+agVNAnQIgskkXbM7H83igAB7ecB8zXG2l6plI/wDbp6ht6jJES58WSbNd9z74oZPhL5rMQwxbPKwB2tfdia3AADH/AFGLYy4EbHphkbLMNXvWkrv7E0PkQR4wycmcTihy8krp0HkXT1mYFiv5hCg31Ab7+SviyAZObc5FDlZljoKsJigUix04yoY/Rn0r89JwqfZVmbeahWiWJx+p6Z/ow/bGdxTjqTGSSQsscgWNImHwxr4FMd/5ttzeGn7OMj0Y2zGY0IJKlIAoLCl6f1dyK9wuIjC5sy3S4jM0KIZHk/DDLZ1/IE0FGxuvP1q9zVKdZzMUUOZhOlarUFcKA4Gnsb/obFjFfmnSJmzDuTLnI1EYB06UKguwY3p1WUFgV6vriPlEvHJ93mQLl816FPdS/ZCW9z8PfcMcZRpcu8ViYSLHwuASKodUa/VRpviFWBveLfEubWaMxnosLA+75c0gB8SuCdW+2hKvyawu5GB8vnXnRdEcAZ2U73EmlK7C2a6+t4Y5uCxCaNYI6jn0vDKh20n3vsVUkWPlgi9npmrhxcoqyag0b2E/E3VbH8NKNJHYk/lIwrcVlhzJMUCiFEFSb+h5CdjG17FfoLGxwy8b4XLI+bYqJco8OuJo3U6WiA0gdyCw1L2PfHzgfC2SPVBlh1mUCPqsdWo/EwLVpVB5Au6rGayYOQ8ouWqJ9ppUsL/CiUN/mdV//mHXC7yvy6cuWlmcSTuKLeFXvpS96vezuThix15np15mQYMGDGmhgwYMBV4hkxKukkgg2rDurDsR88InGspGWaPMQgMp6gdVIWQgCyV2VhpFkBvHvjouPEiggg9vN4z1zrPXOk3lrgsWUWWeOFRrQN6A29XVA2d9R7A4R+K8MzMcv3jNwsyKxfZwfV3+FSK+pFjHSuX8wB1IlIaKM+hwbFEn035IIYfp8xjC5klYTI1fhxhg1b9TwyGvlq7/AJqutscr8c78UM1KJ1gzZRjpOp0U/wCYo3Q1fpchHH6+TWMfJQPlC/Es4C2alJGXiO7NI2w276FB2Ar+2Ppz2Y4bmHMTq8LUND36losjIe10br67bbKGe5inedZnkLZhjUbMopQTQ09gjagCKHm8U1W4rkKeR5SdKu+tjuSSbAHux/QDztihBnmjIeJNH8I7/Ilj52sUdj+mGzmnK2mpti2hm80XjU38/WhGMCXg7mMurB1O1ruo+pXdarswGAscqcMfiObWLSka7vM6KF0oPi38E2BtW5+WOkcb5h+7B48uwiggyxMSLsSFKev5DuLPxb0O5wsfZjMkYzUDFOvmUVYybCvV2hYDbVdY+cw5PNl5enDqkJpwjpIwPfSRGuoVtsSB2xppYzXNUcwjg4rGWZ01DMxqA0V7jUB8S/T9jjO4ZKeFZm2/EymaADSRm1Ze6yJWwkU7/vizNybJK8k+cb7pEFVY2mA0ltlGrfV/bxhh4FyZDDC8c2djljc2qjcKf4l8g/TbFVFzjwxFjzOZjAM8kQEhUbOh2E6j2IrVXYj64QeHD7zEIZWVnHwOps/K1+I/oO2Omx8Ny6KomzWZzAVjo2WNVvYqDQOg+11jznp4eGR9SDJJCC2nWq9Rw1dix+G+ws79hgFngXJeZVGGccQ5SvUC59bAlgY1B79tyN+1Hxj8y5GTMzRLBA3RRdEQXfSqne67OTZN13+QxY4tzlK7gv3PYMxJH6ih+wxPwjjE0hKaYyPzaghBB/6kNnY7WO2JqJOF8uxQjr5x4iV/JruNT41kbu3/AMcd35rHziPFvvzFVJXJowaR7ppm/KpFek18MY2Rd/GGMQwZcR61jizWZFRFIhSJYrUD6QX+Hxt9MKHOyCGWNVIWIsHijG1BqLFt7L69Sn201sAMQX+fsrEY8hmSGVWj6TrH+XTbLWrxWv8AbBylmcpv0szPFoGplaDUPqQpKn9sa/MmTD8MA8hNYoWfRIQaA86C+2MLN8IXKZAqfTm8xpkKXTRQgjSD/M1Hv8/bBGnztxaAZeRYFMgkdRLLsNZssoodksliBvffF3kaJ5Mj0pWMYkvoNX+GSNLfSNif6/TFDIZOLNBMvTGIoJSzAdNRuGYMCCrKP79saWY4khGZEV06LFEAdljTsUruW7+9/TE1NK3/AA2fLFk1zgxtTLESiK/cLZFuxAuxtjsfAMiGYZglmtAqFmJJBok/IHb9ifOMrmLhMr8KOrfMxxpIWrdmjpqPuatf1xpcjSN92UMPTQaM/wAjbgfobH0AxZPa8z2Y6x9wYMdXUYMGDAGDBgwBiHNZdZFKuLU9x74mx8wGJnZtDhOnUaLqVl3AO69vBAJN9qv2x9z2ZhWB1BR6XZdjZPax5N40s1k0krWoJF0fa+/6YU8pl1llMMqSDpMeozs2h/4QlnSbsNt2qvOOd2VzuylPngJ0Vy7Tqjw7/CaeLcDx6XWytHCjwSHrimhmKK51GJSzAAbabpQPhGxPk46B9pDQLJlstFChdrJCruI6O23cXvXyGMTjmRhKR/dVnJT4kOuiK+KMn0Xft484x8YvpTzWl8oulidKslyCjcMmsahvvok+fbC/wXg82YZvu0gidN92IDljpCihWokEd6N4ZITI8RSQKXSVd1OosjDptq83uvf2+WGrhnApXjAI+6wxkKhIGoxBSpAB+EnY2fNnFhCry7wfMLmepnI+l92kjLEVbsNNepdmDN6u3a8Sc2Ty5fiOdMUrxl4ywCsQL0WDt5sd/libnzmMaGymTRiEB1PRPr+vcsbsufoPJxDz8/UbLzqN8zlRf1K6f9TitPH2iyy/eoJuo/QbLJK3lb32F/mbYbf6Yj5P4i2Z1xTO6dZQoINGJ99JBHZW7H9PbFziPDjmuEZej+Lk1CvZogFQQT3oAGtVGt8LHC5tCpDHHrlMgIKPqOk7EMAuw83q9tsBt5GRS0nC+IO1SORE0m5im7Ahj3Rvn7j3wzctZppI5shnFuXLjS+5JeIUA1ncunpYHyKxBzVwxMxB97KiWfKIyPt8a7qHG4plIu/FN7DFaLjQOWh4opBlgCwZr+ZdaEFv0Ff9+KpK4ty4BmpYlmJljJOl42+EerUGSxp0kG6G2GnkTh6tqlkFQoRb3tISdkj99Rof/uIvtP4U33uKSF3Vmh2ZO4CMaOxB+F0F/LGJy3PIDcjM8FFGWyA693aj2bt6vcDERLzJxsvMJJtnlYDSPyINtvodgfdbxtcxcOfNZWN9utEdRArft1BW9WKlA9i2LPN3BosxkxmHe+gloY1oy6yO53rUaO49J1C9sVuC5hMqHlkD6JCgbSLOtlJVhZ7qBVebOIhnyE+lMl/M0ouu1Hv+xbHOOLwZoZuXrxFpW2YX6mX4VNexr6Yac1zFkn+6os5RYCSSwKlix9QKkdvFg+caDmH7x/xSU9QMgTLIBu1DdiPYG9z7/TBH3hnD/uOXSGTTcpuUspbUTuIY0FFj5NEAbXi5LyiTcivJoKAgPu6sD+Wthp3O3eyPONPIcMMsiTOSZatuxCk7hV9goNmu5q7xPmuUepO0pmlUGhpR2XYbAbHtWGLI2OAZ1poQZANa+l67Fh5H8pFEfI40lQDtiDI5URoqKNlAA+g2HfftizjrPjrPgwYMGKowYMGAMGDBgDBgwYAxVmypLBlYrtRHcEfTwfmP64tYMSwxnR8LUNrYK7j4XKqGHirAGMHPcO0C5MikiKCfw5bod/hYKP74b8eSMS8xm8wo8N47A2gZeEoG2vpWBew3Q0BdYX+O8ddiseaTVFNHTKimw6GmoltIIYA7+MbHEOX5YZy+Vk6aPVJ2Ab+U9r/lbY9tqxT4mhkjY16yDKoJ2DgaJAdh4Ieq99scrrndLeZlaSMLGyyxki42Aik0n2NEFvIp6J8eMRmGF8oZFkldMozII3j0yKxttLb1pBvcX2rHjl/gdiOWQaV0nQwJGnSQwL9joCFm+Y0jzjYy3CxKcycnqddbB0YU6Ekn83okX8wBNgGvlghX5f4pJ0hJA5WeNNLhTu6DfzsWUG9+/q9sXeURmpHObnfVCn+CoVVEszfDsgAOnuSexrHzJ8uzZWTWOlYO4ljaO+xHbSvcdwcazztINMtBWUoDE6L0VP8AylDV72SbOBrD5wmlysypakSwABo5iLQ+pjIBtpZ2JA8++LP2d5jrDiGXkhQIcvqIUfEV2Fi6vfvtivFyKskMkYkd5LVUZbYFR2uroAbVsBth25O4PFk1+72HnkA6xsEpGoJ9Z8e1fzD64sWJeKcF6pUJJ+IIVUx6ijgFQCEkX3oWrWDQwt8Q4E8aFF/DYFSnVXSBp8WA0ZHtuu/jfGKeZ4ZuJSZjNZiWOBT+Gkak6wPSFbSDsRvv79xjSj5snIeXKPMsEbG4pF1krfp0ar79qvbDTTJylFKqMk0adIqKqRX9RY6gKPwkFdvcH3xmZXh6SpNC9FVLRt5OlXYRy97ruD5pr7YacmzKuuaWBBW7rGosnwvkgb7j5D3xnZLgqPMHyyTw1/mrtG31RzZU+wvBCNx7hfRkSo6tF1q4DLdUdJJJPqBIPsRhh4Dy8+ZEQlTRDCxMQFgkH2HgXvfb/V/yvDj8Lhdv4QQP0BBA+gONSKEL2H6+cWc2tTnUOQyaxqFUAUKoeB7YtVj7gx0kx0kwYMGDFUYMGDAGDBgwBgwYMAYMGDAGDBgwBgwYMB4kQEUQCD3Bxj57gQKsY2Iawy2bAYbed6IJU/LG3gxLJUslcr4/qkKxRv05CEjaFlOsBTdJQ3WwvqHhRZ2ww8sK2SjMbwSFmcs7gXqYnv7VVDvhx0Dvj7WMTjGJxjmPMbZuOQtlmzAj3kCUTvW6UbtSdxXY2MTZTiObSBTIyy5iMdSWHprqaP8AhWgBq8mrrb546MyXYO4OFbMcmhW15SZoGBsKQHQH5Kd1/QjEvFS8UnZ/mWTMM5jzLRroV0WMjSNRA0uf4hvYIxt8F4K2XykjOgaTMGnKEKdB9g3dm9h3sYu5bkZBL1pIoDKTZZS4Qt/EY+1/92G9YBYJALAVdfvXthObfpOa5nmuV4W0/hyR6e46D7j2JGofqBifhnANEgMKyt7KUYID7lpANh8gTtjpVYKxfBfBm5LgsUdHTqf+J9z+ngfoBjSAx9wY3JjcmDBgwYqjBgwYAwYMGAMGDBgDBgwYD//Z" id="218" name="Google Shape;218;p2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152400" y="6677610"/>
            <a:ext cx="47244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5"/>
          <p:cNvSpPr txBox="1"/>
          <p:nvPr/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Now Let's see usage of recursion with arrays.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Usually when we want to go over the array we must use a helper function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find the maximum value within an array using recursion. You may assume that it is notempty array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maxValue({1,2,3,5,2});	</a:t>
            </a:r>
            <a:r>
              <a:rPr b="0" i="0" lang="en-US" sz="1600" u="none" cap="none" strike="noStrike">
                <a:solidFill>
                  <a:srgbClr val="008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//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debarb">
  <a:themeElements>
    <a:clrScheme name="sidebar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debarb">
  <a:themeElements>
    <a:clrScheme name="sidebarb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8F8F8F"/>
      </a:accent3>
      <a:accent4>
        <a:srgbClr val="707070"/>
      </a:accent4>
      <a:accent5>
        <a:srgbClr val="AAE2CA"/>
      </a:accent5>
      <a:accent6>
        <a:srgbClr val="2D2DB9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